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34" r:id="rId73"/>
    <p:sldId id="335" r:id="rId74"/>
    <p:sldId id="336" r:id="rId75"/>
    <p:sldId id="337" r:id="rId76"/>
    <p:sldId id="338" r:id="rId77"/>
    <p:sldId id="339" r:id="rId78"/>
    <p:sldId id="354" r:id="rId79"/>
    <p:sldId id="355" r:id="rId80"/>
    <p:sldId id="356" r:id="rId81"/>
  </p:sldIdLst>
  <p:sldSz cx="9144000" cy="5143500" type="screen16x9"/>
  <p:notesSz cx="6858000" cy="9144000"/>
  <p:embeddedFontLst>
    <p:embeddedFont>
      <p:font typeface="DM Sans" pitchFamily="2" charset="0"/>
      <p:regular r:id="rId83"/>
      <p:bold r:id="rId84"/>
      <p:italic r:id="rId85"/>
      <p:boldItalic r:id="rId86"/>
    </p:embeddedFont>
    <p:embeddedFont>
      <p:font typeface="Nunito Light" pitchFamily="2" charset="0"/>
      <p:regular r:id="rId87"/>
      <p: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4894A9-A485-42C6-AD4D-37A4B2F1E912}">
  <a:tblStyle styleId="{D24894A9-A485-42C6-AD4D-37A4B2F1E9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ED561B-210B-4559-B4D9-36E71533607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2.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4b3e4f1e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4b3e4f1e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b3e4f1e6d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4b3e4f1e6d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4b3e4f1e6d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4b3e4f1e6d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4b3e4f1e6d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4b3e4f1e6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4b3e4f1e6d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4b3e4f1e6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4b3e4f1e6d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4b3e4f1e6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4b5cafe2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4b5cafe2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4b5cafe26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4b5cafe26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4e9387c026_4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4e9387c026_4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4e9387c026_4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4e9387c026_4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b3e4f1e6d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b3e4f1e6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4e9387c02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4e9387c02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4b3e4f1e6d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4b3e4f1e6d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4b3e4f1e6d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4b3e4f1e6d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4b5cafe261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4b5cafe261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b5cafe26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b5cafe26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4b79ffbd21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4b79ffbd21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4b79ffbd21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4b79ffbd21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4b79ffbd21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4b79ffbd21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4b79ffbd21_1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4b79ffbd21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b3e4f1e6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4b3e4f1e6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e91aa8d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4e91aa8d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4e9387c0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4e9387c0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4e91aa8d5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4e91aa8d5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4e9387c026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4e9387c026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4b3e4f1e6d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4b3e4f1e6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4b79ffbd2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4b79ffbd2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4b5cafe26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4b5cafe26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e9387c026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e9387c026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4e9387c026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4e9387c026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e9387c026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4e9387c026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e9387c026_4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e9387c026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4e9387c026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4e9387c026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4e9387c02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4e9387c02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4e9387c026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4e9387c026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4e9387c026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4e9387c026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4e9387c026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4e9387c026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4e9387c026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4e9387c026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4b79ffbd2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4b79ffbd2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4b79ffbd2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4b79ffbd2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4b79ffbd21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4b79ffbd21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4b79ffbd21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4b79ffbd2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b79ffbd21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b79ffbd21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b79ffbd21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b79ffbd2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e9387c02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e9387c02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4b79ffbd21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4b79ffbd2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4b79ffbd21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4b79ffbd21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4b79ffbd21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4b79ffbd21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4b79ffbd21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4b79ffbd21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4b79ffbd2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4b79ffbd2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4b79ffbd21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4b79ffbd21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4b79ffbd21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4b79ffbd21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4b79ffbd21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4b79ffbd21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b79ffbd21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4b79ffbd21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4b79ffbd21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4b79ffbd2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4e9387c02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4e9387c02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4b79ffbd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4b79ffbd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4b79ffbd2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4b79ffbd2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4b79ffbd2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4b79ffbd2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4b79ffbd2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4b79ffbd2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4b79ffbd2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4b79ffbd2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4b79ffbd2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4b79ffbd2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4b79ffbd2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4b79ffbd2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4b79ffbd2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4b79ffbd2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4b79ffbd2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4b79ffbd2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4b79ffbd2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4b79ffbd2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4b3e4f1e6d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4b3e4f1e6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4b79ffbd21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4b79ffbd2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4b79ffbd2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4b79ffbd2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4b79ffbd2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4b79ffbd2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4e9387c026_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34e9387c026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4e9387c026_4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4e9387c026_4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4e9387c026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4e9387c026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4e9387c026_4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4e9387c026_4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4e9387c026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4e9387c026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4b3e4f1e6d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34b3e4f1e6d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4b79ffbd2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4b79ffbd2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4b3e4f1e6d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4b3e4f1e6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4b79ffbd21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4b79ffbd21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4b3e4f1e6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4b3e4f1e6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vijayuv/onlineretai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aws.amazon.com/" TargetMode="External"/><Relationship Id="rId7" Type="http://schemas.openxmlformats.org/officeDocument/2006/relationships/hyperlink" Target="https://cwiki.apache.org/confluence/display/Hive/LanguageManua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hyperlink" Target="https://www.geeksforgeeks.org" TargetMode="External"/><Relationship Id="rId5" Type="http://schemas.openxmlformats.org/officeDocument/2006/relationships/hyperlink" Target="https://www.geeksforgeeks.org/" TargetMode="External"/><Relationship Id="rId4" Type="http://schemas.openxmlformats.org/officeDocument/2006/relationships/hyperlink" Target="https://docs.aws.amazo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spark.apache.org/docs/latest/mllib-clustering.html"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hyperlink" Target="https://spark.apache.org/docs/latest/sql-programming-guide.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22736"/>
            <a:ext cx="8520600" cy="1661963"/>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4800" dirty="0"/>
              <a:t>Project On</a:t>
            </a:r>
            <a:br>
              <a:rPr lang="en" sz="4800" dirty="0"/>
            </a:br>
            <a:r>
              <a:rPr lang="en" sz="4800" dirty="0"/>
              <a:t>Big Data and Data Science</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Explanation of Workflow Diagram</a:t>
            </a:r>
            <a:endParaRPr/>
          </a:p>
        </p:txBody>
      </p:sp>
      <p:sp>
        <p:nvSpPr>
          <p:cNvPr id="116" name="Google Shape;116;p23"/>
          <p:cNvSpPr txBox="1">
            <a:spLocks noGrp="1"/>
          </p:cNvSpPr>
          <p:nvPr>
            <p:ph type="body" idx="1"/>
          </p:nvPr>
        </p:nvSpPr>
        <p:spPr>
          <a:xfrm>
            <a:off x="311700" y="1152475"/>
            <a:ext cx="8520600" cy="3139291"/>
          </a:xfrm>
          <a:prstGeom prst="rect">
            <a:avLst/>
          </a:prstGeom>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Clustering Models:</a:t>
            </a:r>
            <a:r>
              <a:rPr lang="en" sz="1600" dirty="0">
                <a:solidFill>
                  <a:schemeClr val="dk1"/>
                </a:solidFill>
              </a:rPr>
              <a:t> Implemented K-Means, Bisecting K-Means and GMM with 4 clusters.</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Model(s) Evaluation:</a:t>
            </a:r>
            <a:r>
              <a:rPr lang="en" sz="1600" dirty="0">
                <a:solidFill>
                  <a:schemeClr val="dk1"/>
                </a:solidFill>
              </a:rPr>
              <a:t> Evaluated the models using metrics such as Silhouette score.</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Cluster Statistics:</a:t>
            </a:r>
            <a:r>
              <a:rPr lang="en" sz="1600" dirty="0">
                <a:solidFill>
                  <a:schemeClr val="dk1"/>
                </a:solidFill>
              </a:rPr>
              <a:t> Computed min, max and average of each clusters along with the centroids and mean, co-variance matrices.</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Cluster Naming:</a:t>
            </a:r>
            <a:r>
              <a:rPr lang="en" sz="1600" dirty="0">
                <a:solidFill>
                  <a:schemeClr val="dk1"/>
                </a:solidFill>
              </a:rPr>
              <a:t> Named the clusters such as Churned ,VIP, New customers etc.</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Saving Cluster Labels:</a:t>
            </a:r>
            <a:r>
              <a:rPr lang="en" sz="1600" dirty="0">
                <a:solidFill>
                  <a:schemeClr val="dk1"/>
                </a:solidFill>
              </a:rPr>
              <a:t> Saved the cluster labels in a csv file in a S3 Bucket.</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AWS SageMaker:</a:t>
            </a:r>
            <a:r>
              <a:rPr lang="en" sz="1600" dirty="0">
                <a:solidFill>
                  <a:schemeClr val="dk1"/>
                </a:solidFill>
              </a:rPr>
              <a:t> AWS Cloud-based platform for Machine Learning used for visualization in this project.</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JupyterLab:</a:t>
            </a:r>
            <a:r>
              <a:rPr lang="en" sz="1600" dirty="0">
                <a:solidFill>
                  <a:schemeClr val="dk1"/>
                </a:solidFill>
              </a:rPr>
              <a:t> Used to open the python kernel and execute the python code.</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Data Visualization:</a:t>
            </a:r>
            <a:r>
              <a:rPr lang="en" sz="1600" dirty="0">
                <a:solidFill>
                  <a:schemeClr val="dk1"/>
                </a:solidFill>
              </a:rPr>
              <a:t> Used Python’s libraries Matplotlib and Seaborn for visualization.</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Saving the Images:</a:t>
            </a:r>
            <a:r>
              <a:rPr lang="en" sz="1600" dirty="0">
                <a:solidFill>
                  <a:schemeClr val="dk1"/>
                </a:solidFill>
              </a:rPr>
              <a:t> The images are saved back into a S3 bucket.</a:t>
            </a:r>
            <a:endParaRPr sz="1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Architecture Diagram</a:t>
            </a:r>
            <a:endParaRPr/>
          </a:p>
        </p:txBody>
      </p:sp>
      <p:sp>
        <p:nvSpPr>
          <p:cNvPr id="122" name="Google Shape;12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pic>
        <p:nvPicPr>
          <p:cNvPr id="123" name="Google Shape;123;p24"/>
          <p:cNvPicPr preferRelativeResize="0"/>
          <p:nvPr/>
        </p:nvPicPr>
        <p:blipFill>
          <a:blip r:embed="rId3">
            <a:alphaModFix/>
          </a:blip>
          <a:stretch>
            <a:fillRect/>
          </a:stretch>
        </p:blipFill>
        <p:spPr>
          <a:xfrm>
            <a:off x="311698" y="962279"/>
            <a:ext cx="8520602" cy="3101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Explanation of Architecture Diagram</a:t>
            </a:r>
            <a:endParaRPr/>
          </a:p>
        </p:txBody>
      </p:sp>
      <p:sp>
        <p:nvSpPr>
          <p:cNvPr id="129" name="Google Shape;12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600" dirty="0">
                <a:solidFill>
                  <a:schemeClr val="dk1"/>
                </a:solidFill>
              </a:rPr>
              <a:t>An </a:t>
            </a:r>
            <a:r>
              <a:rPr lang="en" sz="1600" b="1" dirty="0">
                <a:solidFill>
                  <a:schemeClr val="dk1"/>
                </a:solidFill>
              </a:rPr>
              <a:t>AWS S3</a:t>
            </a:r>
            <a:r>
              <a:rPr lang="en" sz="1600" dirty="0">
                <a:solidFill>
                  <a:schemeClr val="dk1"/>
                </a:solidFill>
              </a:rPr>
              <a:t> bucket is created where we upload our raw dataset and </a:t>
            </a:r>
            <a:r>
              <a:rPr lang="en" sz="1600" b="1" dirty="0">
                <a:solidFill>
                  <a:schemeClr val="dk1"/>
                </a:solidFill>
              </a:rPr>
              <a:t>EMR Cluster</a:t>
            </a:r>
            <a:r>
              <a:rPr lang="en" sz="1600" dirty="0">
                <a:solidFill>
                  <a:schemeClr val="dk1"/>
                </a:solidFill>
              </a:rPr>
              <a:t> configured with </a:t>
            </a:r>
            <a:r>
              <a:rPr lang="en" sz="1600" b="1" dirty="0">
                <a:solidFill>
                  <a:schemeClr val="dk1"/>
                </a:solidFill>
              </a:rPr>
              <a:t>Hadoop</a:t>
            </a:r>
            <a:r>
              <a:rPr lang="en" sz="1600" dirty="0">
                <a:solidFill>
                  <a:schemeClr val="dk1"/>
                </a:solidFill>
              </a:rPr>
              <a:t> is initialized. Then we connect local machine with the AWS Cluster by using the public DNS and initiate </a:t>
            </a:r>
            <a:r>
              <a:rPr lang="en" sz="1600" b="1" dirty="0">
                <a:solidFill>
                  <a:schemeClr val="dk1"/>
                </a:solidFill>
              </a:rPr>
              <a:t>Hive</a:t>
            </a:r>
            <a:r>
              <a:rPr lang="en" sz="1600" dirty="0">
                <a:solidFill>
                  <a:schemeClr val="dk1"/>
                </a:solidFill>
              </a:rPr>
              <a:t> to use </a:t>
            </a:r>
            <a:r>
              <a:rPr lang="en" sz="1600" b="1" dirty="0">
                <a:solidFill>
                  <a:schemeClr val="dk1"/>
                </a:solidFill>
              </a:rPr>
              <a:t>HiveQL</a:t>
            </a:r>
            <a:r>
              <a:rPr lang="en" sz="1600" dirty="0">
                <a:solidFill>
                  <a:schemeClr val="dk1"/>
                </a:solidFill>
              </a:rPr>
              <a:t> queries to clean and transform the data. Once that is done we save the preprocessed data in the output folder of the </a:t>
            </a:r>
            <a:r>
              <a:rPr lang="en" sz="1600" b="1" dirty="0">
                <a:solidFill>
                  <a:schemeClr val="dk1"/>
                </a:solidFill>
              </a:rPr>
              <a:t>S3</a:t>
            </a:r>
            <a:r>
              <a:rPr lang="en" sz="1600" dirty="0">
                <a:solidFill>
                  <a:schemeClr val="dk1"/>
                </a:solidFill>
              </a:rPr>
              <a:t> bucket which was merged into a single CSV file using </a:t>
            </a:r>
            <a:r>
              <a:rPr lang="en" sz="1600" b="1" dirty="0">
                <a:solidFill>
                  <a:schemeClr val="dk1"/>
                </a:solidFill>
              </a:rPr>
              <a:t>Cloudshell</a:t>
            </a:r>
            <a:r>
              <a:rPr lang="en" sz="1600" dirty="0">
                <a:solidFill>
                  <a:schemeClr val="dk1"/>
                </a:solidFill>
              </a:rPr>
              <a:t> commands.</a:t>
            </a:r>
            <a:endParaRPr sz="1600" dirty="0">
              <a:solidFill>
                <a:schemeClr val="dk1"/>
              </a:solidFill>
            </a:endParaRPr>
          </a:p>
          <a:p>
            <a:pPr marL="0" lvl="0" indent="0" algn="l" rtl="0">
              <a:spcBef>
                <a:spcPts val="1200"/>
              </a:spcBef>
              <a:spcAft>
                <a:spcPts val="0"/>
              </a:spcAft>
              <a:buClr>
                <a:schemeClr val="dk1"/>
              </a:buClr>
              <a:buSzPts val="1100"/>
              <a:buFont typeface="Arial"/>
              <a:buNone/>
            </a:pPr>
            <a:r>
              <a:rPr lang="en" sz="1600" dirty="0">
                <a:solidFill>
                  <a:schemeClr val="dk1"/>
                </a:solidFill>
              </a:rPr>
              <a:t>An </a:t>
            </a:r>
            <a:r>
              <a:rPr lang="en" sz="1600" b="1" dirty="0">
                <a:solidFill>
                  <a:schemeClr val="dk1"/>
                </a:solidFill>
              </a:rPr>
              <a:t>AWS EMR Cluster</a:t>
            </a:r>
            <a:r>
              <a:rPr lang="en" sz="1600" dirty="0">
                <a:solidFill>
                  <a:schemeClr val="dk1"/>
                </a:solidFill>
              </a:rPr>
              <a:t> configured with </a:t>
            </a:r>
            <a:r>
              <a:rPr lang="en" sz="1600" b="1" dirty="0">
                <a:solidFill>
                  <a:schemeClr val="dk1"/>
                </a:solidFill>
              </a:rPr>
              <a:t>PySpark</a:t>
            </a:r>
            <a:r>
              <a:rPr lang="en" sz="1600" dirty="0">
                <a:solidFill>
                  <a:schemeClr val="dk1"/>
                </a:solidFill>
              </a:rPr>
              <a:t> is initialized. Using PySpark’s Dataframes we did detailed data analytics and computed Recency, Frequency and Monetary values which are vital for projects related to customer segmentation based on purchase history. These values are saved in a new csv file which is then uploaded back to </a:t>
            </a:r>
            <a:r>
              <a:rPr lang="en" sz="1600" b="1" dirty="0">
                <a:solidFill>
                  <a:schemeClr val="dk1"/>
                </a:solidFill>
              </a:rPr>
              <a:t>S3</a:t>
            </a:r>
            <a:r>
              <a:rPr lang="en" sz="1600" dirty="0">
                <a:solidFill>
                  <a:schemeClr val="dk1"/>
                </a:solidFill>
              </a:rPr>
              <a:t> bucket. </a:t>
            </a:r>
            <a:endParaRPr sz="1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Explanation of Architecture Diagram</a:t>
            </a:r>
            <a:endParaRPr/>
          </a:p>
        </p:txBody>
      </p:sp>
      <p:sp>
        <p:nvSpPr>
          <p:cNvPr id="135" name="Google Shape;13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600" dirty="0">
                <a:solidFill>
                  <a:schemeClr val="dk1"/>
                </a:solidFill>
              </a:rPr>
              <a:t>An </a:t>
            </a:r>
            <a:r>
              <a:rPr lang="en" sz="1600" b="1" dirty="0">
                <a:solidFill>
                  <a:schemeClr val="dk1"/>
                </a:solidFill>
              </a:rPr>
              <a:t>AWS EMR Cluster</a:t>
            </a:r>
            <a:r>
              <a:rPr lang="en" sz="1600" dirty="0">
                <a:solidFill>
                  <a:schemeClr val="dk1"/>
                </a:solidFill>
              </a:rPr>
              <a:t> configured with </a:t>
            </a:r>
            <a:r>
              <a:rPr lang="en" sz="1600" b="1" dirty="0">
                <a:solidFill>
                  <a:schemeClr val="dk1"/>
                </a:solidFill>
              </a:rPr>
              <a:t>PySpark</a:t>
            </a:r>
            <a:r>
              <a:rPr lang="en" sz="1600" dirty="0">
                <a:solidFill>
                  <a:schemeClr val="dk1"/>
                </a:solidFill>
              </a:rPr>
              <a:t> is initialized. Using Apache Spark’s Machine Learning library MLlib we implemented three various clustering models: K-Means, Bisecting K-Means and Gaussian Mixture Model (GMM) with 4 clusters. We evaluated them using Silhouette score and few other metrics.  We computed few statistics measures of the clusters such as min, max, average, centroid, mean and co-variance matrices. We assigned names to the clusters based on percentiles value of the whole data. The cluster labels were saved in a csv file and stored back in </a:t>
            </a:r>
            <a:r>
              <a:rPr lang="en" sz="1600" b="1" dirty="0">
                <a:solidFill>
                  <a:schemeClr val="dk1"/>
                </a:solidFill>
              </a:rPr>
              <a:t>S3</a:t>
            </a:r>
            <a:r>
              <a:rPr lang="en" sz="1600" dirty="0">
                <a:solidFill>
                  <a:schemeClr val="dk1"/>
                </a:solidFill>
              </a:rPr>
              <a:t> bucket.</a:t>
            </a:r>
            <a:endParaRPr sz="1600" dirty="0">
              <a:solidFill>
                <a:schemeClr val="dk1"/>
              </a:solidFill>
            </a:endParaRPr>
          </a:p>
          <a:p>
            <a:pPr marL="0" lvl="0" indent="0" algn="l" rtl="0">
              <a:spcBef>
                <a:spcPts val="1200"/>
              </a:spcBef>
              <a:spcAft>
                <a:spcPts val="0"/>
              </a:spcAft>
              <a:buNone/>
            </a:pPr>
            <a:r>
              <a:rPr lang="en" sz="1600" dirty="0">
                <a:solidFill>
                  <a:schemeClr val="dk1"/>
                </a:solidFill>
              </a:rPr>
              <a:t>We created a </a:t>
            </a:r>
            <a:r>
              <a:rPr lang="en" sz="1600" b="1" dirty="0">
                <a:solidFill>
                  <a:schemeClr val="dk1"/>
                </a:solidFill>
              </a:rPr>
              <a:t>JupyterLab</a:t>
            </a:r>
            <a:r>
              <a:rPr lang="en" sz="1600" dirty="0">
                <a:solidFill>
                  <a:schemeClr val="dk1"/>
                </a:solidFill>
              </a:rPr>
              <a:t> space using </a:t>
            </a:r>
            <a:r>
              <a:rPr lang="en" sz="1600" b="1" dirty="0">
                <a:solidFill>
                  <a:schemeClr val="dk1"/>
                </a:solidFill>
              </a:rPr>
              <a:t>AWS SageMaker</a:t>
            </a:r>
            <a:r>
              <a:rPr lang="en" sz="1600" dirty="0">
                <a:solidFill>
                  <a:schemeClr val="dk1"/>
                </a:solidFill>
              </a:rPr>
              <a:t> and open a </a:t>
            </a:r>
            <a:r>
              <a:rPr lang="en" sz="1600" b="1" dirty="0">
                <a:solidFill>
                  <a:schemeClr val="dk1"/>
                </a:solidFill>
              </a:rPr>
              <a:t>python kernel</a:t>
            </a:r>
            <a:r>
              <a:rPr lang="en" sz="1600" dirty="0">
                <a:solidFill>
                  <a:schemeClr val="dk1"/>
                </a:solidFill>
              </a:rPr>
              <a:t> in </a:t>
            </a:r>
            <a:r>
              <a:rPr lang="en" sz="1600" b="1" dirty="0">
                <a:solidFill>
                  <a:schemeClr val="dk1"/>
                </a:solidFill>
              </a:rPr>
              <a:t>JupyterLab. </a:t>
            </a:r>
            <a:r>
              <a:rPr lang="en" sz="1600" dirty="0">
                <a:solidFill>
                  <a:schemeClr val="dk1"/>
                </a:solidFill>
              </a:rPr>
              <a:t>Used Python’s visualization libraries namely </a:t>
            </a:r>
            <a:r>
              <a:rPr lang="en" sz="1600" b="1" dirty="0">
                <a:solidFill>
                  <a:schemeClr val="dk1"/>
                </a:solidFill>
              </a:rPr>
              <a:t>Matplotlib</a:t>
            </a:r>
            <a:r>
              <a:rPr lang="en" sz="1600" dirty="0">
                <a:solidFill>
                  <a:schemeClr val="dk1"/>
                </a:solidFill>
              </a:rPr>
              <a:t> and </a:t>
            </a:r>
            <a:r>
              <a:rPr lang="en" sz="1600" b="1" dirty="0">
                <a:solidFill>
                  <a:schemeClr val="dk1"/>
                </a:solidFill>
              </a:rPr>
              <a:t>Seaborn</a:t>
            </a:r>
            <a:r>
              <a:rPr lang="en" sz="1600" dirty="0">
                <a:solidFill>
                  <a:schemeClr val="dk1"/>
                </a:solidFill>
              </a:rPr>
              <a:t> for all the visualizations in the project. The images were saved back to the </a:t>
            </a:r>
            <a:r>
              <a:rPr lang="en" sz="1600" b="1" dirty="0">
                <a:solidFill>
                  <a:schemeClr val="dk1"/>
                </a:solidFill>
              </a:rPr>
              <a:t>S3</a:t>
            </a:r>
            <a:r>
              <a:rPr lang="en" sz="1600" dirty="0">
                <a:solidFill>
                  <a:schemeClr val="dk1"/>
                </a:solidFill>
              </a:rPr>
              <a:t> bucket.</a:t>
            </a:r>
            <a:endParaRPr sz="16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Dataset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371150"/>
            <a:ext cx="852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b="1"/>
              <a:t>Overview</a:t>
            </a:r>
            <a:endParaRPr sz="2500" b="1"/>
          </a:p>
        </p:txBody>
      </p:sp>
      <p:sp>
        <p:nvSpPr>
          <p:cNvPr id="147" name="Google Shape;147;p28"/>
          <p:cNvSpPr txBox="1">
            <a:spLocks noGrp="1"/>
          </p:cNvSpPr>
          <p:nvPr>
            <p:ph type="body" idx="4294967295"/>
          </p:nvPr>
        </p:nvSpPr>
        <p:spPr>
          <a:xfrm>
            <a:off x="235625" y="1075925"/>
            <a:ext cx="8520600" cy="3836700"/>
          </a:xfrm>
          <a:prstGeom prst="rect">
            <a:avLst/>
          </a:prstGeom>
          <a:noFill/>
        </p:spPr>
        <p:txBody>
          <a:bodyPr spcFirstLastPara="1" wrap="square" lIns="91425" tIns="91425" rIns="91425" bIns="91425" anchor="t" anchorCtr="0">
            <a:normAutofit/>
          </a:bodyPr>
          <a:lstStyle/>
          <a:p>
            <a:pPr marL="457200" marR="163567" lvl="0" indent="-330200" algn="l" rtl="0">
              <a:spcBef>
                <a:spcPts val="0"/>
              </a:spcBef>
              <a:spcAft>
                <a:spcPts val="0"/>
              </a:spcAft>
              <a:buClr>
                <a:schemeClr val="dk1"/>
              </a:buClr>
              <a:buSzPts val="1600"/>
              <a:buChar char="●"/>
            </a:pPr>
            <a:r>
              <a:rPr lang="en" sz="1600">
                <a:solidFill>
                  <a:schemeClr val="dk1"/>
                </a:solidFill>
              </a:rPr>
              <a:t>The </a:t>
            </a:r>
            <a:r>
              <a:rPr lang="en" sz="1600" u="sng">
                <a:solidFill>
                  <a:schemeClr val="accent1"/>
                </a:solidFill>
                <a:hlinkClick r:id="rId3">
                  <a:extLst>
                    <a:ext uri="{A12FA001-AC4F-418D-AE19-62706E023703}">
                      <ahyp:hlinkClr xmlns:ahyp="http://schemas.microsoft.com/office/drawing/2018/hyperlinkcolor" val="tx"/>
                    </a:ext>
                  </a:extLst>
                </a:hlinkClick>
              </a:rPr>
              <a:t>Online Retail Dataset</a:t>
            </a:r>
            <a:r>
              <a:rPr lang="en" sz="1600">
                <a:solidFill>
                  <a:schemeClr val="accent1"/>
                </a:solidFill>
              </a:rPr>
              <a:t> </a:t>
            </a:r>
            <a:r>
              <a:rPr lang="en" sz="1600">
                <a:solidFill>
                  <a:schemeClr val="dk1"/>
                </a:solidFill>
              </a:rPr>
              <a:t>is a structured collection of transactional data from a UK-based online retail, capturing all transactions over an eight-month period.</a:t>
            </a:r>
            <a:endParaRPr sz="1600">
              <a:solidFill>
                <a:schemeClr val="dk1"/>
              </a:solidFill>
            </a:endParaRPr>
          </a:p>
          <a:p>
            <a:pPr marL="457200" marR="163567" lvl="0" indent="-330200" algn="l" rtl="0">
              <a:spcBef>
                <a:spcPts val="0"/>
              </a:spcBef>
              <a:spcAft>
                <a:spcPts val="0"/>
              </a:spcAft>
              <a:buClr>
                <a:schemeClr val="dk1"/>
              </a:buClr>
              <a:buSzPts val="1600"/>
              <a:buChar char="●"/>
            </a:pPr>
            <a:r>
              <a:rPr lang="en" sz="1600">
                <a:solidFill>
                  <a:schemeClr val="dk1"/>
                </a:solidFill>
              </a:rPr>
              <a:t>This dataset is well-suited for preprocessing task, as it provides detailed records of sales transactions through both numerical and categorical attributes, enabling thorough data cleaning and transformation.</a:t>
            </a:r>
            <a:endParaRPr sz="1600">
              <a:solidFill>
                <a:schemeClr val="dk1"/>
              </a:solidFill>
            </a:endParaRPr>
          </a:p>
          <a:p>
            <a:pPr marL="457200" marR="163567" lvl="0" indent="-330200" algn="l" rtl="0">
              <a:spcBef>
                <a:spcPts val="0"/>
              </a:spcBef>
              <a:spcAft>
                <a:spcPts val="0"/>
              </a:spcAft>
              <a:buClr>
                <a:schemeClr val="dk1"/>
              </a:buClr>
              <a:buSzPts val="1600"/>
              <a:buChar char="●"/>
            </a:pPr>
            <a:r>
              <a:rPr lang="en" sz="1600">
                <a:solidFill>
                  <a:schemeClr val="dk1"/>
                </a:solidFill>
              </a:rPr>
              <a:t>The dataset is a structured in a CSV format, making it easily accessible for processing using HiveQL and big data tools.</a:t>
            </a:r>
            <a:endParaRPr sz="1600">
              <a:solidFill>
                <a:schemeClr val="dk1"/>
              </a:solidFill>
            </a:endParaRPr>
          </a:p>
          <a:p>
            <a:pPr marL="457200" marR="163567" lvl="0" indent="-330200" algn="l" rtl="0">
              <a:spcBef>
                <a:spcPts val="0"/>
              </a:spcBef>
              <a:spcAft>
                <a:spcPts val="0"/>
              </a:spcAft>
              <a:buClr>
                <a:schemeClr val="dk1"/>
              </a:buClr>
              <a:buSzPts val="1600"/>
              <a:buChar char="●"/>
            </a:pPr>
            <a:r>
              <a:rPr lang="en" sz="1600">
                <a:solidFill>
                  <a:schemeClr val="dk1"/>
                </a:solidFill>
              </a:rPr>
              <a:t>There are 8 attributes in the dataset out of which we involved 7 columns in Data Preprocessing. </a:t>
            </a:r>
            <a:endParaRPr sz="16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11700" y="1642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b="1"/>
              <a:t>Feature Design &amp; Diagram</a:t>
            </a:r>
            <a:endParaRPr sz="2520" b="1"/>
          </a:p>
        </p:txBody>
      </p:sp>
      <p:sp>
        <p:nvSpPr>
          <p:cNvPr id="154" name="Google Shape;154;p29"/>
          <p:cNvSpPr txBox="1">
            <a:spLocks noGrp="1"/>
          </p:cNvSpPr>
          <p:nvPr>
            <p:ph type="body" idx="4294967295"/>
          </p:nvPr>
        </p:nvSpPr>
        <p:spPr>
          <a:xfrm>
            <a:off x="204450" y="736950"/>
            <a:ext cx="8735100" cy="4167900"/>
          </a:xfrm>
          <a:prstGeom prst="rect">
            <a:avLst/>
          </a:prstGeom>
          <a:noFill/>
        </p:spPr>
        <p:txBody>
          <a:bodyPr spcFirstLastPara="1" wrap="square" lIns="91425" tIns="91425" rIns="91425" bIns="91425" anchor="t" anchorCtr="0">
            <a:normAutofit/>
          </a:bodyPr>
          <a:lstStyle/>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These are the Attributes which were used for Preprocessing And Analysis</a:t>
            </a:r>
            <a:endParaRPr sz="1600" b="1">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InvoiceNo:</a:t>
            </a:r>
            <a:r>
              <a:rPr lang="en" sz="1600">
                <a:solidFill>
                  <a:schemeClr val="dk1"/>
                </a:solidFill>
              </a:rPr>
              <a:t> deleted rows with NULL values, checked for duplicates.</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StockCode:</a:t>
            </a:r>
            <a:r>
              <a:rPr lang="en" sz="1600">
                <a:solidFill>
                  <a:schemeClr val="dk1"/>
                </a:solidFill>
              </a:rPr>
              <a:t> deleted rows with NULL values.</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Description:</a:t>
            </a:r>
            <a:r>
              <a:rPr lang="en" sz="1600">
                <a:solidFill>
                  <a:schemeClr val="dk1"/>
                </a:solidFill>
              </a:rPr>
              <a:t> checked for NULL, empty, “unknown” descriptions, Replaced incorrect or empty descriptions.</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Quantity:</a:t>
            </a:r>
            <a:r>
              <a:rPr lang="en" sz="1600">
                <a:solidFill>
                  <a:schemeClr val="dk1"/>
                </a:solidFill>
              </a:rPr>
              <a:t> validation for negative, removed invalid rows, Normalization and scaling.</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InvoiceDate:</a:t>
            </a:r>
            <a:r>
              <a:rPr lang="en" sz="1600">
                <a:solidFill>
                  <a:schemeClr val="dk1"/>
                </a:solidFill>
              </a:rPr>
              <a:t> deleted rows with NULL values, reformatted the-date yyyy-mm-dd HH:mm.</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UnitPrice:</a:t>
            </a:r>
            <a:r>
              <a:rPr lang="en" sz="1600">
                <a:solidFill>
                  <a:schemeClr val="dk1"/>
                </a:solidFill>
              </a:rPr>
              <a:t> validation for negative, removed invalid rows, Normalization and scaling.</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CustomerID:</a:t>
            </a:r>
            <a:r>
              <a:rPr lang="en" sz="1600">
                <a:solidFill>
                  <a:schemeClr val="dk1"/>
                </a:solidFill>
              </a:rPr>
              <a:t> deleted rows with NULL values.</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b="1">
                <a:solidFill>
                  <a:schemeClr val="dk1"/>
                </a:solidFill>
              </a:rPr>
              <a:t>Country:</a:t>
            </a:r>
            <a:r>
              <a:rPr lang="en" sz="1600">
                <a:solidFill>
                  <a:schemeClr val="dk1"/>
                </a:solidFill>
              </a:rPr>
              <a:t> No changes made.</a:t>
            </a:r>
            <a:endParaRPr sz="1600">
              <a:solidFill>
                <a:schemeClr val="dk1"/>
              </a:solidFill>
            </a:endParaRPr>
          </a:p>
          <a:p>
            <a:pPr marL="457200" marR="163567" lvl="0" indent="-330200" algn="l" rtl="0">
              <a:lnSpc>
                <a:spcPct val="100000"/>
              </a:lnSpc>
              <a:spcBef>
                <a:spcPts val="0"/>
              </a:spcBef>
              <a:spcAft>
                <a:spcPts val="0"/>
              </a:spcAft>
              <a:buClr>
                <a:schemeClr val="dk1"/>
              </a:buClr>
              <a:buSzPts val="1600"/>
              <a:buChar char="●"/>
            </a:pPr>
            <a:r>
              <a:rPr lang="en" sz="1600">
                <a:solidFill>
                  <a:schemeClr val="dk1"/>
                </a:solidFill>
              </a:rPr>
              <a:t>Checked and removed all the duplicate entries for all columns and final verification for missing values is also performed.</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28650" y="161525"/>
            <a:ext cx="8622600" cy="58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b="1"/>
              <a:t>Data Types </a:t>
            </a:r>
            <a:endParaRPr sz="2520" b="1"/>
          </a:p>
        </p:txBody>
      </p:sp>
      <p:pic>
        <p:nvPicPr>
          <p:cNvPr id="161" name="Google Shape;161;p30"/>
          <p:cNvPicPr preferRelativeResize="0"/>
          <p:nvPr/>
        </p:nvPicPr>
        <p:blipFill>
          <a:blip r:embed="rId3">
            <a:alphaModFix/>
          </a:blip>
          <a:stretch>
            <a:fillRect/>
          </a:stretch>
        </p:blipFill>
        <p:spPr>
          <a:xfrm>
            <a:off x="798762" y="678175"/>
            <a:ext cx="7045174" cy="396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28650" y="111400"/>
            <a:ext cx="8088000" cy="5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520" b="1"/>
              <a:t>Image of the Raw Dataset</a:t>
            </a:r>
            <a:endParaRPr sz="2520" b="1"/>
          </a:p>
        </p:txBody>
      </p:sp>
      <p:pic>
        <p:nvPicPr>
          <p:cNvPr id="168" name="Google Shape;168;p31"/>
          <p:cNvPicPr preferRelativeResize="0"/>
          <p:nvPr/>
        </p:nvPicPr>
        <p:blipFill>
          <a:blip r:embed="rId3">
            <a:alphaModFix/>
          </a:blip>
          <a:stretch>
            <a:fillRect/>
          </a:stretch>
        </p:blipFill>
        <p:spPr>
          <a:xfrm>
            <a:off x="763125" y="603587"/>
            <a:ext cx="6997949" cy="393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Analysis of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90250" y="450150"/>
            <a:ext cx="7914900" cy="429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5300" dirty="0"/>
              <a:t>Introduction</a:t>
            </a:r>
            <a:endParaRPr sz="53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a:p>
            <a:pPr marL="0" lvl="0" indent="0" algn="r" rtl="0">
              <a:spcBef>
                <a:spcPts val="0"/>
              </a:spcBef>
              <a:spcAft>
                <a:spcPts val="0"/>
              </a:spcAft>
              <a:buNone/>
            </a:pP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Preprocessing Steps </a:t>
            </a:r>
            <a:endParaRPr/>
          </a:p>
        </p:txBody>
      </p:sp>
      <p:sp>
        <p:nvSpPr>
          <p:cNvPr id="181" name="Google Shape;181;p33"/>
          <p:cNvSpPr txBox="1">
            <a:spLocks noGrp="1"/>
          </p:cNvSpPr>
          <p:nvPr>
            <p:ph type="body" idx="1"/>
          </p:nvPr>
        </p:nvSpPr>
        <p:spPr>
          <a:xfrm>
            <a:off x="311700" y="1017725"/>
            <a:ext cx="8520600" cy="36942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b="1">
                <a:solidFill>
                  <a:schemeClr val="dk1"/>
                </a:solidFill>
              </a:rPr>
              <a:t>Data Storage:</a:t>
            </a:r>
            <a:r>
              <a:rPr lang="en" sz="1600">
                <a:solidFill>
                  <a:schemeClr val="dk1"/>
                </a:solidFill>
              </a:rPr>
              <a:t> original dataset is uploaded to AWS S3 bucket for secure and scalable storage.</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a:solidFill>
                  <a:schemeClr val="dk1"/>
                </a:solidFill>
              </a:rPr>
              <a:t>Launching the Cluster:</a:t>
            </a:r>
            <a:r>
              <a:rPr lang="en" sz="1600">
                <a:solidFill>
                  <a:schemeClr val="dk1"/>
                </a:solidFill>
              </a:rPr>
              <a:t> EMR Cluster configured to run Hadoop is set up and started.</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a:solidFill>
                  <a:schemeClr val="dk1"/>
                </a:solidFill>
              </a:rPr>
              <a:t>Data Cleaning: </a:t>
            </a:r>
            <a:r>
              <a:rPr lang="en" sz="1600">
                <a:solidFill>
                  <a:schemeClr val="dk1"/>
                </a:solidFill>
              </a:rPr>
              <a:t>HiveQL queries are performed to clean the data by dealin with duplicates, missing values and zero/negative values.</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a:solidFill>
                  <a:schemeClr val="dk1"/>
                </a:solidFill>
              </a:rPr>
              <a:t>Data Transformation:</a:t>
            </a:r>
            <a:r>
              <a:rPr lang="en" sz="1600">
                <a:solidFill>
                  <a:schemeClr val="dk1"/>
                </a:solidFill>
              </a:rPr>
              <a:t> Hive QL queries are executed to transform the data by standardizing InvoiceDate and performing normalizing and encoding as necessary.</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a:solidFill>
                  <a:schemeClr val="dk1"/>
                </a:solidFill>
              </a:rPr>
              <a:t>Saving Processed Data:</a:t>
            </a:r>
            <a:r>
              <a:rPr lang="en" sz="1600">
                <a:solidFill>
                  <a:schemeClr val="dk1"/>
                </a:solidFill>
              </a:rPr>
              <a:t> Cleaned and transformed data is merged and saved in the output folder of the S3 bucket.</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The preprocessed data which was stored back to S3 was downloaded and was sent for analysis.</a:t>
            </a:r>
            <a:endParaRPr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Graph Model for Tools</a:t>
            </a:r>
            <a:endParaRPr/>
          </a:p>
        </p:txBody>
      </p:sp>
      <p:sp>
        <p:nvSpPr>
          <p:cNvPr id="188" name="Google Shape;18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r" rtl="0">
              <a:spcBef>
                <a:spcPts val="1200"/>
              </a:spcBef>
              <a:spcAft>
                <a:spcPts val="1200"/>
              </a:spcAft>
              <a:buNone/>
            </a:pPr>
            <a:endParaRPr sz="1614" dirty="0">
              <a:solidFill>
                <a:schemeClr val="dk1"/>
              </a:solidFill>
            </a:endParaRPr>
          </a:p>
        </p:txBody>
      </p:sp>
      <p:pic>
        <p:nvPicPr>
          <p:cNvPr id="189" name="Google Shape;189;p34"/>
          <p:cNvPicPr preferRelativeResize="0"/>
          <p:nvPr/>
        </p:nvPicPr>
        <p:blipFill>
          <a:blip r:embed="rId3">
            <a:alphaModFix/>
          </a:blip>
          <a:stretch>
            <a:fillRect/>
          </a:stretch>
        </p:blipFill>
        <p:spPr>
          <a:xfrm>
            <a:off x="311700" y="1152475"/>
            <a:ext cx="8520602" cy="261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Query Implementation For Preprocessing</a:t>
            </a:r>
            <a:endParaRPr/>
          </a:p>
        </p:txBody>
      </p:sp>
      <p:sp>
        <p:nvSpPr>
          <p:cNvPr id="196" name="Google Shape;196;p35"/>
          <p:cNvSpPr txBox="1">
            <a:spLocks noGrp="1"/>
          </p:cNvSpPr>
          <p:nvPr>
            <p:ph type="body" idx="1"/>
          </p:nvPr>
        </p:nvSpPr>
        <p:spPr>
          <a:xfrm>
            <a:off x="311700" y="1017725"/>
            <a:ext cx="8520600" cy="3585000"/>
          </a:xfrm>
          <a:prstGeom prst="rect">
            <a:avLst/>
          </a:prstGeom>
        </p:spPr>
        <p:txBody>
          <a:bodyPr spcFirstLastPara="1" wrap="square" lIns="91425" tIns="91425" rIns="91425" bIns="91425" anchor="t" anchorCtr="0">
            <a:noAutofit/>
          </a:bodyPr>
          <a:lstStyle/>
          <a:p>
            <a:pPr marL="457200" lvl="0" indent="-332105" algn="l" rtl="0">
              <a:lnSpc>
                <a:spcPct val="95000"/>
              </a:lnSpc>
              <a:spcBef>
                <a:spcPts val="0"/>
              </a:spcBef>
              <a:spcAft>
                <a:spcPts val="0"/>
              </a:spcAft>
              <a:buClr>
                <a:schemeClr val="dk1"/>
              </a:buClr>
              <a:buSzPts val="1630"/>
              <a:buChar char="●"/>
            </a:pPr>
            <a:r>
              <a:rPr lang="en" sz="1629" b="1">
                <a:solidFill>
                  <a:schemeClr val="dk1"/>
                </a:solidFill>
              </a:rPr>
              <a:t>Queries like : </a:t>
            </a:r>
            <a:r>
              <a:rPr lang="en" sz="1629">
                <a:solidFill>
                  <a:schemeClr val="dk1"/>
                </a:solidFill>
              </a:rPr>
              <a:t>Creating table for raw data, Columns containing missing values, Delete rows with null values, Replace null Description as unknown, Reformat the date, Removing negative quantities and prices such kind of queries were performed.</a:t>
            </a:r>
            <a:endParaRPr sz="1629">
              <a:solidFill>
                <a:schemeClr val="dk1"/>
              </a:solidFill>
            </a:endParaRPr>
          </a:p>
          <a:p>
            <a:pPr marL="457200" lvl="0" indent="-332105" algn="l" rtl="0">
              <a:lnSpc>
                <a:spcPct val="95000"/>
              </a:lnSpc>
              <a:spcBef>
                <a:spcPts val="0"/>
              </a:spcBef>
              <a:spcAft>
                <a:spcPts val="0"/>
              </a:spcAft>
              <a:buClr>
                <a:schemeClr val="dk1"/>
              </a:buClr>
              <a:buSzPts val="1630"/>
              <a:buChar char="●"/>
            </a:pPr>
            <a:r>
              <a:rPr lang="en" sz="1629" b="1">
                <a:solidFill>
                  <a:schemeClr val="dk1"/>
                </a:solidFill>
              </a:rPr>
              <a:t>Columns containing missing values </a:t>
            </a:r>
            <a:br>
              <a:rPr lang="en" sz="1629">
                <a:solidFill>
                  <a:schemeClr val="dk1"/>
                </a:solidFill>
              </a:rPr>
            </a:br>
            <a:r>
              <a:rPr lang="en" sz="1629">
                <a:solidFill>
                  <a:schemeClr val="dk1"/>
                </a:solidFill>
              </a:rPr>
              <a:t>CREATE TABLE ecommercedata_missing_check AS SELECT COUNT(*) AS </a:t>
            </a:r>
            <a:br>
              <a:rPr lang="en" sz="1629">
                <a:solidFill>
                  <a:schemeClr val="dk1"/>
                </a:solidFill>
              </a:rPr>
            </a:br>
            <a:r>
              <a:rPr lang="en" sz="1629">
                <a:solidFill>
                  <a:schemeClr val="dk1"/>
                </a:solidFill>
              </a:rPr>
              <a:t>total_rows,SUM(CASE WHEN InvoiceNo IS NULL THEN 1 ELSE 0 END) AS missing_InvoiceNo,SUM(CASE WHEN StockCode IS NULL THEN 1 ELSE 0 END) AS missing_StockCode,SUM(CASE WHEN Description IS NULL THEN 1 ELSE 0 END) AS missing_Description,SUM(CASE WHEN Quantity IS NULL THEN 1 ELSE 0 END) AS missing_Quantity,SUM(CASE WHEN InvoiceDate IS NULL THEN 1 ELSE 0 END) AS missing_InvoiceDate,SUM(CASE WHEN UnitPrice IS NULL THEN 1 ELSE 0 END) AS missing_UnitPrice,SUM(CASE WHEN CustomerID IS NULL THEN 1 ELSE 0 END) AS missing_CustomerID, SUM(CASE WHEN Country IS NULL THEN 1 ELSE 0 END) AS missing_CountryFROM ecommercedata_raw;</a:t>
            </a:r>
            <a:endParaRPr sz="1629">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body" idx="1"/>
          </p:nvPr>
        </p:nvSpPr>
        <p:spPr>
          <a:xfrm>
            <a:off x="299625" y="335800"/>
            <a:ext cx="8532600" cy="4233000"/>
          </a:xfrm>
          <a:prstGeom prst="rect">
            <a:avLst/>
          </a:prstGeom>
        </p:spPr>
        <p:txBody>
          <a:bodyPr spcFirstLastPara="1" wrap="square" lIns="91425" tIns="91425" rIns="91425" bIns="91425" anchor="t" anchorCtr="0">
            <a:normAutofit/>
          </a:bodyPr>
          <a:lstStyle/>
          <a:p>
            <a:pPr marL="457200" lvl="0" indent="-330200" algn="l" rtl="0">
              <a:lnSpc>
                <a:spcPct val="105000"/>
              </a:lnSpc>
              <a:spcBef>
                <a:spcPts val="0"/>
              </a:spcBef>
              <a:spcAft>
                <a:spcPts val="0"/>
              </a:spcAft>
              <a:buClr>
                <a:schemeClr val="dk1"/>
              </a:buClr>
              <a:buSzPts val="1600"/>
              <a:buChar char="●"/>
            </a:pPr>
            <a:r>
              <a:rPr lang="en" sz="1600" b="1">
                <a:solidFill>
                  <a:schemeClr val="dk1"/>
                </a:solidFill>
              </a:rPr>
              <a:t>Delete rows with Null Values</a:t>
            </a:r>
            <a:br>
              <a:rPr lang="en" sz="1600" b="1">
                <a:solidFill>
                  <a:schemeClr val="dk1"/>
                </a:solidFill>
              </a:rPr>
            </a:br>
            <a:r>
              <a:rPr lang="en" sz="1600">
                <a:solidFill>
                  <a:schemeClr val="dk1"/>
                </a:solidFill>
              </a:rPr>
              <a:t>CREATE TABLE ecommercedata_cleaned AS SELECT* FROM ecommercedata_raw WHERE InvoiceNo IS NOT NULL AND StockCode IS NOT NULL AND InvoiceDate IS NOT NULL AND CustomerID IS NOT NULL;</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 sz="1600" b="1">
                <a:solidFill>
                  <a:schemeClr val="dk1"/>
                </a:solidFill>
              </a:rPr>
              <a:t>Reformat the date</a:t>
            </a:r>
            <a:br>
              <a:rPr lang="en" sz="1600" b="1">
                <a:solidFill>
                  <a:schemeClr val="dk1"/>
                </a:solidFill>
              </a:rPr>
            </a:br>
            <a:r>
              <a:rPr lang="en" sz="1600">
                <a:solidFill>
                  <a:schemeClr val="dk1"/>
                </a:solidFill>
              </a:rPr>
              <a:t>CREATE TABLE ecommercedata_fixed_data AS SELECT InvoiceNo, StockCode, Description, Quantity, FROM_UNIXTIME(UNIX_TIMESTAMP(InvoiceDate, ‘MM/DD/YYYY HH:mm’)) AS InvoiceDate, UnitPrice, CustomerID, Country FROM ecommercedata_final_description;</a:t>
            </a:r>
            <a:endParaRPr sz="1600">
              <a:solidFill>
                <a:schemeClr val="dk1"/>
              </a:solidFill>
            </a:endParaRPr>
          </a:p>
          <a:p>
            <a:pPr marL="457200" lvl="0" indent="-330200" algn="l" rtl="0">
              <a:lnSpc>
                <a:spcPct val="105000"/>
              </a:lnSpc>
              <a:spcBef>
                <a:spcPts val="0"/>
              </a:spcBef>
              <a:spcAft>
                <a:spcPts val="0"/>
              </a:spcAft>
              <a:buClr>
                <a:schemeClr val="dk1"/>
              </a:buClr>
              <a:buSzPts val="1600"/>
              <a:buChar char="●"/>
            </a:pPr>
            <a:r>
              <a:rPr lang="en" sz="1600" b="1">
                <a:solidFill>
                  <a:schemeClr val="dk1"/>
                </a:solidFill>
              </a:rPr>
              <a:t>Remove negative quantities and prices</a:t>
            </a:r>
            <a:br>
              <a:rPr lang="en" sz="1600" b="1">
                <a:solidFill>
                  <a:schemeClr val="dk1"/>
                </a:solidFill>
              </a:rPr>
            </a:br>
            <a:r>
              <a:rPr lang="en" sz="1600">
                <a:solidFill>
                  <a:schemeClr val="dk1"/>
                </a:solidFill>
              </a:rPr>
              <a:t>CREATE TABLE ecommercedata_final_cleaned AS SELECT*FROM ecommercedata_fixed_date WHERE Quantity &gt;=0 AND UnitPrice &gt;=0;</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Query Implementation for Analysis</a:t>
            </a:r>
            <a:endParaRPr/>
          </a:p>
        </p:txBody>
      </p:sp>
      <p:sp>
        <p:nvSpPr>
          <p:cNvPr id="209" name="Google Shape;20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rPr>
              <a:t>Most Popular Products (by Quantity)</a:t>
            </a:r>
            <a:endParaRPr sz="1600" b="1" dirty="0">
              <a:solidFill>
                <a:schemeClr val="dk1"/>
              </a:solidFill>
            </a:endParaRPr>
          </a:p>
          <a:p>
            <a:pPr marL="457200" lvl="0" indent="-330200" algn="l" rtl="0">
              <a:spcBef>
                <a:spcPts val="1200"/>
              </a:spcBef>
              <a:spcAft>
                <a:spcPts val="0"/>
              </a:spcAft>
              <a:buClr>
                <a:schemeClr val="dk1"/>
              </a:buClr>
              <a:buSzPts val="1600"/>
              <a:buChar char="●"/>
            </a:pPr>
            <a:r>
              <a:rPr lang="en" sz="1600" dirty="0">
                <a:solidFill>
                  <a:schemeClr val="dk1"/>
                </a:solidFill>
              </a:rPr>
              <a:t>Identifies the </a:t>
            </a:r>
            <a:r>
              <a:rPr lang="en" sz="1600" b="1" dirty="0">
                <a:solidFill>
                  <a:schemeClr val="dk1"/>
                </a:solidFill>
              </a:rPr>
              <a:t>top-selling products</a:t>
            </a:r>
            <a:r>
              <a:rPr lang="en" sz="1600" dirty="0">
                <a:solidFill>
                  <a:schemeClr val="dk1"/>
                </a:solidFill>
              </a:rPr>
              <a:t> across the dataset.</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Guides </a:t>
            </a:r>
            <a:r>
              <a:rPr lang="en" sz="1600" b="1" dirty="0">
                <a:solidFill>
                  <a:schemeClr val="dk1"/>
                </a:solidFill>
              </a:rPr>
              <a:t>inventory planning</a:t>
            </a:r>
            <a:r>
              <a:rPr lang="en" sz="1600" dirty="0">
                <a:solidFill>
                  <a:schemeClr val="dk1"/>
                </a:solidFill>
              </a:rPr>
              <a:t>, bundling, and featured promotions.</a:t>
            </a:r>
            <a:endParaRPr sz="1600" dirty="0">
              <a:solidFill>
                <a:schemeClr val="dk1"/>
              </a:solidFill>
            </a:endParaRPr>
          </a:p>
          <a:p>
            <a:pPr marL="0" lvl="0" indent="0" algn="l" rtl="0">
              <a:spcBef>
                <a:spcPts val="1200"/>
              </a:spcBef>
              <a:spcAft>
                <a:spcPts val="0"/>
              </a:spcAft>
              <a:buNone/>
            </a:pPr>
            <a:r>
              <a:rPr lang="en" sz="1600" dirty="0">
                <a:solidFill>
                  <a:schemeClr val="dk1"/>
                </a:solidFill>
              </a:rPr>
              <a:t>popular_products_df = df.groupBy("Description") \</a:t>
            </a:r>
            <a:endParaRPr sz="1600" dirty="0">
              <a:solidFill>
                <a:schemeClr val="dk1"/>
              </a:solidFill>
            </a:endParaRPr>
          </a:p>
          <a:p>
            <a:pPr marL="0" lvl="0" indent="0" algn="l" rtl="0">
              <a:spcBef>
                <a:spcPts val="1200"/>
              </a:spcBef>
              <a:spcAft>
                <a:spcPts val="0"/>
              </a:spcAft>
              <a:buNone/>
            </a:pPr>
            <a:r>
              <a:rPr lang="en" sz="1600" dirty="0">
                <a:solidFill>
                  <a:schemeClr val="dk1"/>
                </a:solidFill>
              </a:rPr>
              <a:t>    .agg(sum("Quantity").alias("TotalSold")) \</a:t>
            </a:r>
            <a:endParaRPr sz="1600" dirty="0">
              <a:solidFill>
                <a:schemeClr val="dk1"/>
              </a:solidFill>
            </a:endParaRPr>
          </a:p>
          <a:p>
            <a:pPr marL="0" lvl="0" indent="0" algn="l" rtl="0">
              <a:spcBef>
                <a:spcPts val="1200"/>
              </a:spcBef>
              <a:spcAft>
                <a:spcPts val="0"/>
              </a:spcAft>
              <a:buNone/>
            </a:pPr>
            <a:r>
              <a:rPr lang="en" sz="1600" dirty="0">
                <a:solidFill>
                  <a:schemeClr val="dk1"/>
                </a:solidFill>
              </a:rPr>
              <a:t>    .orderBy(col("TotalSold").desc())</a:t>
            </a:r>
            <a:endParaRPr sz="1600" dirty="0">
              <a:solidFill>
                <a:schemeClr val="dk1"/>
              </a:solidFill>
            </a:endParaRPr>
          </a:p>
          <a:p>
            <a:pPr marL="0" lvl="0" indent="0" algn="l" rtl="0">
              <a:spcBef>
                <a:spcPts val="1200"/>
              </a:spcBef>
              <a:spcAft>
                <a:spcPts val="0"/>
              </a:spcAft>
              <a:buNone/>
            </a:pPr>
            <a:r>
              <a:rPr lang="en" sz="1600" dirty="0">
                <a:solidFill>
                  <a:schemeClr val="dk1"/>
                </a:solidFill>
              </a:rPr>
              <a:t>popular_products_df.show(5)</a:t>
            </a:r>
            <a:endParaRPr sz="1600" dirty="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Query Implementation for Analysis</a:t>
            </a:r>
            <a:endParaRPr/>
          </a:p>
        </p:txBody>
      </p:sp>
      <p:sp>
        <p:nvSpPr>
          <p:cNvPr id="215" name="Google Shape;215;p38"/>
          <p:cNvSpPr txBox="1">
            <a:spLocks noGrp="1"/>
          </p:cNvSpPr>
          <p:nvPr>
            <p:ph type="body" idx="1"/>
          </p:nvPr>
        </p:nvSpPr>
        <p:spPr>
          <a:xfrm>
            <a:off x="311700" y="1152475"/>
            <a:ext cx="8520600" cy="3385512"/>
          </a:xfrm>
          <a:prstGeom prst="rect">
            <a:avLst/>
          </a:prstGeom>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1600" b="1" dirty="0">
                <a:solidFill>
                  <a:schemeClr val="dk1"/>
                </a:solidFill>
              </a:rPr>
              <a:t>Recency Calculation</a:t>
            </a:r>
            <a:endParaRPr sz="1600" b="1" dirty="0">
              <a:solidFill>
                <a:schemeClr val="dk1"/>
              </a:solidFill>
            </a:endParaRPr>
          </a:p>
          <a:p>
            <a:pPr marL="457200" lvl="0" indent="-330200" algn="l" rtl="0">
              <a:lnSpc>
                <a:spcPct val="80000"/>
              </a:lnSpc>
              <a:spcBef>
                <a:spcPts val="1200"/>
              </a:spcBef>
              <a:spcAft>
                <a:spcPts val="0"/>
              </a:spcAft>
              <a:buClr>
                <a:schemeClr val="dk1"/>
              </a:buClr>
              <a:buSzPts val="1600"/>
              <a:buChar char="●"/>
            </a:pPr>
            <a:r>
              <a:rPr lang="en" sz="1600" dirty="0">
                <a:solidFill>
                  <a:schemeClr val="dk1"/>
                </a:solidFill>
              </a:rPr>
              <a:t>Calculates how many days have passed since each customer’s last purchase.</a:t>
            </a:r>
            <a:endParaRPr sz="1600" dirty="0">
              <a:solidFill>
                <a:schemeClr val="dk1"/>
              </a:solidFill>
            </a:endParaRPr>
          </a:p>
          <a:p>
            <a:pPr marL="457200" lvl="0" indent="-330200" algn="l" rtl="0">
              <a:lnSpc>
                <a:spcPct val="80000"/>
              </a:lnSpc>
              <a:spcBef>
                <a:spcPts val="0"/>
              </a:spcBef>
              <a:spcAft>
                <a:spcPts val="0"/>
              </a:spcAft>
              <a:buClr>
                <a:schemeClr val="dk1"/>
              </a:buClr>
              <a:buSzPts val="1600"/>
              <a:buChar char="●"/>
            </a:pPr>
            <a:r>
              <a:rPr lang="en" sz="1600" dirty="0">
                <a:solidFill>
                  <a:schemeClr val="dk1"/>
                </a:solidFill>
              </a:rPr>
              <a:t>Helps identify </a:t>
            </a:r>
            <a:r>
              <a:rPr lang="en" sz="1600" b="1" dirty="0">
                <a:solidFill>
                  <a:schemeClr val="dk1"/>
                </a:solidFill>
              </a:rPr>
              <a:t>recent vs inactive</a:t>
            </a:r>
            <a:r>
              <a:rPr lang="en" sz="1600" dirty="0">
                <a:solidFill>
                  <a:schemeClr val="dk1"/>
                </a:solidFill>
              </a:rPr>
              <a:t> customers for targeted campaigns or re-engagement.</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from pyspark.sql.functions import max, datediff, lit, to_date</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df = df.withColumn("InvoiceTimestamp", to_date("InvoiceTimestamp"))</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max_date = df.agg(max("InvoiceTimestamp")).collect()[0][0]</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recency_df = df.groupBy("CustomerID") \</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    .agg(max("InvoiceTimestamp").alias("LastPurchaseDate")) \</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    .withColumn("Recency", datediff(lit(max_date), "LastPurchaseDate"))</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recency_df.show()</a:t>
            </a:r>
            <a:endParaRPr sz="16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Query Implementation for Analysis</a:t>
            </a:r>
            <a:endParaRPr/>
          </a:p>
        </p:txBody>
      </p:sp>
      <p:sp>
        <p:nvSpPr>
          <p:cNvPr id="221" name="Google Shape;22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b="1" dirty="0">
                <a:solidFill>
                  <a:schemeClr val="dk1"/>
                </a:solidFill>
              </a:rPr>
              <a:t>Frequency Calculation</a:t>
            </a:r>
            <a:endParaRPr sz="1600" b="1" dirty="0">
              <a:solidFill>
                <a:schemeClr val="dk1"/>
              </a:solidFill>
            </a:endParaRPr>
          </a:p>
          <a:p>
            <a:pPr marL="457200" lvl="0" indent="-330200" algn="l" rtl="0">
              <a:lnSpc>
                <a:spcPct val="80000"/>
              </a:lnSpc>
              <a:spcBef>
                <a:spcPts val="1200"/>
              </a:spcBef>
              <a:spcAft>
                <a:spcPts val="0"/>
              </a:spcAft>
              <a:buClr>
                <a:schemeClr val="dk1"/>
              </a:buClr>
              <a:buSzPts val="1600"/>
              <a:buChar char="●"/>
            </a:pPr>
            <a:r>
              <a:rPr lang="en" sz="1600" dirty="0">
                <a:solidFill>
                  <a:schemeClr val="dk1"/>
                </a:solidFill>
              </a:rPr>
              <a:t>Measures how </a:t>
            </a:r>
            <a:r>
              <a:rPr lang="en" sz="1600" b="1" dirty="0">
                <a:solidFill>
                  <a:schemeClr val="dk1"/>
                </a:solidFill>
              </a:rPr>
              <a:t>frequently</a:t>
            </a:r>
            <a:r>
              <a:rPr lang="en" sz="1600" dirty="0">
                <a:solidFill>
                  <a:schemeClr val="dk1"/>
                </a:solidFill>
              </a:rPr>
              <a:t> each customer makes purchases.</a:t>
            </a:r>
            <a:endParaRPr sz="1600" dirty="0">
              <a:solidFill>
                <a:schemeClr val="dk1"/>
              </a:solidFill>
            </a:endParaRPr>
          </a:p>
          <a:p>
            <a:pPr marL="457200" lvl="0" indent="-330200" algn="l" rtl="0">
              <a:lnSpc>
                <a:spcPct val="80000"/>
              </a:lnSpc>
              <a:spcBef>
                <a:spcPts val="0"/>
              </a:spcBef>
              <a:spcAft>
                <a:spcPts val="0"/>
              </a:spcAft>
              <a:buClr>
                <a:schemeClr val="dk1"/>
              </a:buClr>
              <a:buSzPts val="1600"/>
              <a:buChar char="●"/>
            </a:pPr>
            <a:r>
              <a:rPr lang="en" sz="1600" dirty="0">
                <a:solidFill>
                  <a:schemeClr val="dk1"/>
                </a:solidFill>
              </a:rPr>
              <a:t>Useful in identifying </a:t>
            </a:r>
            <a:r>
              <a:rPr lang="en" sz="1600" b="1" dirty="0">
                <a:solidFill>
                  <a:schemeClr val="dk1"/>
                </a:solidFill>
              </a:rPr>
              <a:t>loyal customers</a:t>
            </a:r>
            <a:r>
              <a:rPr lang="en" sz="1600" dirty="0">
                <a:solidFill>
                  <a:schemeClr val="dk1"/>
                </a:solidFill>
              </a:rPr>
              <a:t> and monitoring purchase behavior.</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from pyspark.sql.functions import countDistinct</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frequency_df = df.select("CustomerID", "InvoiceNo").dropDuplicates() \</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    .groupBy("CustomerID") \</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    .agg(countDistinct("InvoiceNo").alias("Frequency"))</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frequency_df.show()</a:t>
            </a:r>
            <a:endParaRPr sz="1600" dirty="0">
              <a:solidFill>
                <a:schemeClr val="dk1"/>
              </a:solidFill>
            </a:endParaRPr>
          </a:p>
          <a:p>
            <a:pPr marL="0" lvl="0" indent="0" algn="l" rtl="0">
              <a:lnSpc>
                <a:spcPct val="80000"/>
              </a:lnSpc>
              <a:spcBef>
                <a:spcPts val="1200"/>
              </a:spcBef>
              <a:spcAft>
                <a:spcPts val="0"/>
              </a:spcAft>
              <a:buNone/>
            </a:pPr>
            <a:endParaRPr sz="16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Query Implementation for Analysis</a:t>
            </a:r>
            <a:endParaRPr/>
          </a:p>
        </p:txBody>
      </p:sp>
      <p:sp>
        <p:nvSpPr>
          <p:cNvPr id="227" name="Google Shape;227;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b="1" dirty="0">
                <a:solidFill>
                  <a:schemeClr val="dk1"/>
                </a:solidFill>
              </a:rPr>
              <a:t>Monetary Calculation</a:t>
            </a:r>
            <a:endParaRPr sz="1600" b="1" dirty="0">
              <a:solidFill>
                <a:schemeClr val="dk1"/>
              </a:solidFill>
            </a:endParaRPr>
          </a:p>
          <a:p>
            <a:pPr marL="457200" lvl="0" indent="-330200" algn="l" rtl="0">
              <a:lnSpc>
                <a:spcPct val="80000"/>
              </a:lnSpc>
              <a:spcBef>
                <a:spcPts val="1200"/>
              </a:spcBef>
              <a:spcAft>
                <a:spcPts val="0"/>
              </a:spcAft>
              <a:buClr>
                <a:schemeClr val="dk1"/>
              </a:buClr>
              <a:buSzPts val="1600"/>
              <a:buChar char="●"/>
            </a:pPr>
            <a:r>
              <a:rPr lang="en" sz="1600" dirty="0">
                <a:solidFill>
                  <a:schemeClr val="dk1"/>
                </a:solidFill>
              </a:rPr>
              <a:t>Calculates the </a:t>
            </a:r>
            <a:r>
              <a:rPr lang="en" sz="1600" b="1" dirty="0">
                <a:solidFill>
                  <a:schemeClr val="dk1"/>
                </a:solidFill>
              </a:rPr>
              <a:t>total spending</a:t>
            </a:r>
            <a:r>
              <a:rPr lang="en" sz="1600" dirty="0">
                <a:solidFill>
                  <a:schemeClr val="dk1"/>
                </a:solidFill>
              </a:rPr>
              <a:t> of each customer.</a:t>
            </a:r>
            <a:endParaRPr sz="1600" dirty="0">
              <a:solidFill>
                <a:schemeClr val="dk1"/>
              </a:solidFill>
            </a:endParaRPr>
          </a:p>
          <a:p>
            <a:pPr marL="457200" lvl="0" indent="-330200" algn="l" rtl="0">
              <a:lnSpc>
                <a:spcPct val="80000"/>
              </a:lnSpc>
              <a:spcBef>
                <a:spcPts val="0"/>
              </a:spcBef>
              <a:spcAft>
                <a:spcPts val="0"/>
              </a:spcAft>
              <a:buClr>
                <a:schemeClr val="dk1"/>
              </a:buClr>
              <a:buSzPts val="1600"/>
              <a:buChar char="●"/>
            </a:pPr>
            <a:r>
              <a:rPr lang="en" sz="1600" dirty="0">
                <a:solidFill>
                  <a:schemeClr val="dk1"/>
                </a:solidFill>
              </a:rPr>
              <a:t>Helps in distinguishing </a:t>
            </a:r>
            <a:r>
              <a:rPr lang="en" sz="1600" b="1" dirty="0">
                <a:solidFill>
                  <a:schemeClr val="dk1"/>
                </a:solidFill>
              </a:rPr>
              <a:t>high-value customers</a:t>
            </a:r>
            <a:r>
              <a:rPr lang="en" sz="1600" dirty="0">
                <a:solidFill>
                  <a:schemeClr val="dk1"/>
                </a:solidFill>
              </a:rPr>
              <a:t> and potential VIPs.</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from pyspark.sql.functions import sum, round, col</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df = df.withColumn("Revenue", col("Quantity") * col("UnitPrice"))</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monetary_df = df.groupBy("CustomerID") \</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    .agg(round(sum("Revenue"), 2).alias("Monetary"))</a:t>
            </a:r>
            <a:endParaRPr sz="1600" dirty="0">
              <a:solidFill>
                <a:schemeClr val="dk1"/>
              </a:solidFill>
            </a:endParaRPr>
          </a:p>
          <a:p>
            <a:pPr marL="0" lvl="0" indent="0" algn="l" rtl="0">
              <a:lnSpc>
                <a:spcPct val="80000"/>
              </a:lnSpc>
              <a:spcBef>
                <a:spcPts val="1200"/>
              </a:spcBef>
              <a:spcAft>
                <a:spcPts val="0"/>
              </a:spcAft>
              <a:buNone/>
            </a:pPr>
            <a:r>
              <a:rPr lang="en" sz="1600" dirty="0">
                <a:solidFill>
                  <a:schemeClr val="dk1"/>
                </a:solidFill>
              </a:rPr>
              <a:t>monetary_df.show()</a:t>
            </a:r>
            <a:endParaRPr sz="1600" dirty="0">
              <a:solidFill>
                <a:schemeClr val="dk1"/>
              </a:solidFill>
            </a:endParaRPr>
          </a:p>
          <a:p>
            <a:pPr marL="0" lvl="0" indent="0" algn="l" rtl="0">
              <a:lnSpc>
                <a:spcPct val="80000"/>
              </a:lnSpc>
              <a:spcBef>
                <a:spcPts val="1200"/>
              </a:spcBef>
              <a:spcAft>
                <a:spcPts val="0"/>
              </a:spcAft>
              <a:buNone/>
            </a:pPr>
            <a:endParaRPr sz="1600" dirty="0">
              <a:solidFill>
                <a:schemeClr val="dk1"/>
              </a:solidFill>
            </a:endParaRPr>
          </a:p>
          <a:p>
            <a:pPr marL="0" lvl="0" indent="0" algn="l" rtl="0">
              <a:lnSpc>
                <a:spcPct val="80000"/>
              </a:lnSpc>
              <a:spcBef>
                <a:spcPts val="1200"/>
              </a:spcBef>
              <a:spcAft>
                <a:spcPts val="1200"/>
              </a:spcAft>
              <a:buNone/>
            </a:pPr>
            <a:endParaRPr sz="1600"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1"/>
          <p:cNvSpPr txBox="1">
            <a:spLocks noGrp="1"/>
          </p:cNvSpPr>
          <p:nvPr>
            <p:ph type="title"/>
          </p:nvPr>
        </p:nvSpPr>
        <p:spPr>
          <a:xfrm>
            <a:off x="444000" y="43860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Implementation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349075" y="121400"/>
            <a:ext cx="8367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Integration Of Frameworks and Tools</a:t>
            </a:r>
            <a:endParaRPr/>
          </a:p>
        </p:txBody>
      </p:sp>
      <p:sp>
        <p:nvSpPr>
          <p:cNvPr id="239" name="Google Shape;239;p42"/>
          <p:cNvSpPr txBox="1">
            <a:spLocks noGrp="1"/>
          </p:cNvSpPr>
          <p:nvPr>
            <p:ph type="body" idx="1"/>
          </p:nvPr>
        </p:nvSpPr>
        <p:spPr>
          <a:xfrm>
            <a:off x="196125" y="782600"/>
            <a:ext cx="8520600" cy="3510300"/>
          </a:xfrm>
          <a:prstGeom prst="rect">
            <a:avLst/>
          </a:prstGeom>
        </p:spPr>
        <p:txBody>
          <a:bodyPr spcFirstLastPara="1" wrap="square" lIns="91425" tIns="91425" rIns="91425" bIns="91425" anchor="t" anchorCtr="0">
            <a:noAutofit/>
          </a:bodyPr>
          <a:lstStyle/>
          <a:p>
            <a:pPr marL="0" lvl="0" indent="0" algn="l" rtl="0">
              <a:lnSpc>
                <a:spcPct val="50000"/>
              </a:lnSpc>
              <a:spcBef>
                <a:spcPts val="1200"/>
              </a:spcBef>
              <a:spcAft>
                <a:spcPts val="0"/>
              </a:spcAft>
              <a:buNone/>
            </a:pPr>
            <a:endParaRPr sz="1200">
              <a:solidFill>
                <a:schemeClr val="dk1"/>
              </a:solidFill>
            </a:endParaRPr>
          </a:p>
          <a:p>
            <a:pPr marL="0" lvl="0" indent="0" algn="l" rtl="0">
              <a:lnSpc>
                <a:spcPct val="50000"/>
              </a:lnSpc>
              <a:spcBef>
                <a:spcPts val="1200"/>
              </a:spcBef>
              <a:spcAft>
                <a:spcPts val="0"/>
              </a:spcAft>
              <a:buClr>
                <a:schemeClr val="dk1"/>
              </a:buClr>
              <a:buSzPts val="275"/>
              <a:buFont typeface="Arial"/>
              <a:buNone/>
            </a:pPr>
            <a:endParaRPr sz="1350" b="1"/>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r" rtl="0">
              <a:lnSpc>
                <a:spcPct val="95000"/>
              </a:lnSpc>
              <a:spcBef>
                <a:spcPts val="1200"/>
              </a:spcBef>
              <a:spcAft>
                <a:spcPts val="1200"/>
              </a:spcAft>
              <a:buSzPts val="275"/>
              <a:buNone/>
            </a:pPr>
            <a:r>
              <a:rPr lang="en" sz="903">
                <a:solidFill>
                  <a:schemeClr val="dk1"/>
                </a:solidFill>
              </a:rPr>
              <a:t> </a:t>
            </a:r>
            <a:endParaRPr sz="903">
              <a:solidFill>
                <a:schemeClr val="dk1"/>
              </a:solidFill>
            </a:endParaRPr>
          </a:p>
        </p:txBody>
      </p:sp>
      <p:sp>
        <p:nvSpPr>
          <p:cNvPr id="240" name="Google Shape;240;p42"/>
          <p:cNvSpPr txBox="1"/>
          <p:nvPr/>
        </p:nvSpPr>
        <p:spPr>
          <a:xfrm>
            <a:off x="69000" y="1015525"/>
            <a:ext cx="8367600" cy="2722500"/>
          </a:xfrm>
          <a:prstGeom prst="rect">
            <a:avLst/>
          </a:prstGeom>
          <a:noFill/>
          <a:ln>
            <a:noFill/>
          </a:ln>
        </p:spPr>
        <p:txBody>
          <a:bodyPr spcFirstLastPara="1" wrap="square" lIns="91425" tIns="91425" rIns="91425" bIns="91425" anchor="ctr" anchorCtr="0">
            <a:noAutofit/>
          </a:bodyPr>
          <a:lstStyle/>
          <a:p>
            <a:pPr marL="0" lvl="0" indent="0" algn="l" rtl="0">
              <a:lnSpc>
                <a:spcPct val="65000"/>
              </a:lnSpc>
              <a:spcBef>
                <a:spcPts val="1200"/>
              </a:spcBef>
              <a:spcAft>
                <a:spcPts val="0"/>
              </a:spcAft>
              <a:buNone/>
            </a:pPr>
            <a:endParaRPr sz="1500" b="1"/>
          </a:p>
          <a:p>
            <a:pPr marL="0" lvl="0" indent="0" algn="l" rtl="0">
              <a:lnSpc>
                <a:spcPct val="65000"/>
              </a:lnSpc>
              <a:spcBef>
                <a:spcPts val="1200"/>
              </a:spcBef>
              <a:spcAft>
                <a:spcPts val="0"/>
              </a:spcAft>
              <a:buNone/>
            </a:pPr>
            <a:endParaRPr sz="1300" b="1"/>
          </a:p>
          <a:p>
            <a:pPr marL="457200" lvl="0" indent="-311150" algn="l" rtl="0">
              <a:lnSpc>
                <a:spcPct val="65000"/>
              </a:lnSpc>
              <a:spcBef>
                <a:spcPts val="1200"/>
              </a:spcBef>
              <a:spcAft>
                <a:spcPts val="0"/>
              </a:spcAft>
              <a:buSzPts val="1300"/>
              <a:buChar char="●"/>
            </a:pPr>
            <a:r>
              <a:rPr lang="en" sz="1300" b="1"/>
              <a:t>Cloud &amp; Infrastructure</a:t>
            </a:r>
            <a:r>
              <a:rPr lang="en" sz="1300"/>
              <a:t>:</a:t>
            </a:r>
            <a:br>
              <a:rPr lang="en" sz="1300"/>
            </a:br>
            <a:endParaRPr sz="1300"/>
          </a:p>
          <a:p>
            <a:pPr marL="914400" lvl="1" indent="-311150" algn="l" rtl="0">
              <a:lnSpc>
                <a:spcPct val="65000"/>
              </a:lnSpc>
              <a:spcBef>
                <a:spcPts val="0"/>
              </a:spcBef>
              <a:spcAft>
                <a:spcPts val="0"/>
              </a:spcAft>
              <a:buSzPts val="1300"/>
              <a:buChar char="○"/>
            </a:pPr>
            <a:r>
              <a:rPr lang="en" sz="1300" b="1"/>
              <a:t>AWS S3</a:t>
            </a:r>
            <a:r>
              <a:rPr lang="en" sz="1300"/>
              <a:t>: Raw data storage.</a:t>
            </a:r>
            <a:br>
              <a:rPr lang="en" sz="1300"/>
            </a:br>
            <a:endParaRPr sz="1300"/>
          </a:p>
          <a:p>
            <a:pPr marL="914400" lvl="1" indent="-311150" algn="l" rtl="0">
              <a:lnSpc>
                <a:spcPct val="65000"/>
              </a:lnSpc>
              <a:spcBef>
                <a:spcPts val="0"/>
              </a:spcBef>
              <a:spcAft>
                <a:spcPts val="0"/>
              </a:spcAft>
              <a:buSzPts val="1300"/>
              <a:buChar char="○"/>
            </a:pPr>
            <a:r>
              <a:rPr lang="en" sz="1300" b="1"/>
              <a:t>AWS EMR</a:t>
            </a:r>
            <a:r>
              <a:rPr lang="en" sz="1300"/>
              <a:t>: Cluster platform used twice—first with </a:t>
            </a:r>
            <a:r>
              <a:rPr lang="en" sz="1300" b="1"/>
              <a:t>Hadoop/Hive</a:t>
            </a:r>
            <a:r>
              <a:rPr lang="en" sz="1300"/>
              <a:t>, later with </a:t>
            </a:r>
            <a:r>
              <a:rPr lang="en" sz="1300" b="1"/>
              <a:t>Spark</a:t>
            </a:r>
            <a:r>
              <a:rPr lang="en" sz="1300"/>
              <a:t>.</a:t>
            </a:r>
            <a:br>
              <a:rPr lang="en" sz="1300"/>
            </a:br>
            <a:endParaRPr sz="1300"/>
          </a:p>
          <a:p>
            <a:pPr marL="457200" lvl="0" indent="-311150" algn="l" rtl="0">
              <a:lnSpc>
                <a:spcPct val="65000"/>
              </a:lnSpc>
              <a:spcBef>
                <a:spcPts val="0"/>
              </a:spcBef>
              <a:spcAft>
                <a:spcPts val="0"/>
              </a:spcAft>
              <a:buSzPts val="1300"/>
              <a:buChar char="●"/>
            </a:pPr>
            <a:r>
              <a:rPr lang="en" sz="1300" b="1"/>
              <a:t>Data Preprocessing Layer</a:t>
            </a:r>
            <a:r>
              <a:rPr lang="en" sz="1300"/>
              <a:t>:</a:t>
            </a:r>
            <a:br>
              <a:rPr lang="en" sz="1300"/>
            </a:br>
            <a:endParaRPr sz="1300"/>
          </a:p>
          <a:p>
            <a:pPr marL="914400" lvl="1" indent="-311150" algn="l" rtl="0">
              <a:lnSpc>
                <a:spcPct val="65000"/>
              </a:lnSpc>
              <a:spcBef>
                <a:spcPts val="0"/>
              </a:spcBef>
              <a:spcAft>
                <a:spcPts val="0"/>
              </a:spcAft>
              <a:buSzPts val="1300"/>
              <a:buChar char="○"/>
            </a:pPr>
            <a:r>
              <a:rPr lang="en" sz="1300" b="1"/>
              <a:t>HiveQL</a:t>
            </a:r>
            <a:r>
              <a:rPr lang="en" sz="1300"/>
              <a:t>: Used for both cleaning and transforming the dataset within the Hadoop ecosystem.</a:t>
            </a:r>
            <a:br>
              <a:rPr lang="en" sz="1300"/>
            </a:br>
            <a:endParaRPr sz="1300"/>
          </a:p>
          <a:p>
            <a:pPr marL="457200" lvl="0" indent="-311150" algn="l" rtl="0">
              <a:lnSpc>
                <a:spcPct val="65000"/>
              </a:lnSpc>
              <a:spcBef>
                <a:spcPts val="0"/>
              </a:spcBef>
              <a:spcAft>
                <a:spcPts val="0"/>
              </a:spcAft>
              <a:buSzPts val="1300"/>
              <a:buChar char="●"/>
            </a:pPr>
            <a:r>
              <a:rPr lang="en" sz="1300" b="1"/>
              <a:t>Data Analysis Layer</a:t>
            </a:r>
            <a:r>
              <a:rPr lang="en" sz="1300"/>
              <a:t>:</a:t>
            </a:r>
            <a:br>
              <a:rPr lang="en" sz="1300"/>
            </a:br>
            <a:endParaRPr sz="1300"/>
          </a:p>
          <a:p>
            <a:pPr marL="914400" lvl="1" indent="-311150" algn="l" rtl="0">
              <a:lnSpc>
                <a:spcPct val="65000"/>
              </a:lnSpc>
              <a:spcBef>
                <a:spcPts val="0"/>
              </a:spcBef>
              <a:spcAft>
                <a:spcPts val="0"/>
              </a:spcAft>
              <a:buSzPts val="1300"/>
              <a:buChar char="○"/>
            </a:pPr>
            <a:r>
              <a:rPr lang="en" sz="1300" b="1"/>
              <a:t>PySpark</a:t>
            </a:r>
            <a:r>
              <a:rPr lang="en" sz="1300"/>
              <a:t>: RFM computation and EDA performed using PySpark on Spark-based EMR.</a:t>
            </a:r>
            <a:br>
              <a:rPr lang="en" sz="1300"/>
            </a:br>
            <a:endParaRPr sz="1300"/>
          </a:p>
          <a:p>
            <a:pPr marL="457200" lvl="0" indent="-311150" algn="l" rtl="0">
              <a:lnSpc>
                <a:spcPct val="65000"/>
              </a:lnSpc>
              <a:spcBef>
                <a:spcPts val="0"/>
              </a:spcBef>
              <a:spcAft>
                <a:spcPts val="0"/>
              </a:spcAft>
              <a:buSzPts val="1300"/>
              <a:buChar char="●"/>
            </a:pPr>
            <a:r>
              <a:rPr lang="en" sz="1300" b="1"/>
              <a:t>Machine Learning Layer</a:t>
            </a:r>
            <a:r>
              <a:rPr lang="en" sz="1300"/>
              <a:t>:</a:t>
            </a:r>
            <a:br>
              <a:rPr lang="en" sz="1300"/>
            </a:br>
            <a:endParaRPr sz="1300"/>
          </a:p>
          <a:p>
            <a:pPr marL="914400" lvl="1" indent="-311150" algn="l" rtl="0">
              <a:lnSpc>
                <a:spcPct val="65000"/>
              </a:lnSpc>
              <a:spcBef>
                <a:spcPts val="0"/>
              </a:spcBef>
              <a:spcAft>
                <a:spcPts val="0"/>
              </a:spcAft>
              <a:buSzPts val="1300"/>
              <a:buChar char="○"/>
            </a:pPr>
            <a:r>
              <a:rPr lang="en" sz="1300" b="1"/>
              <a:t>Spark MLlib</a:t>
            </a:r>
            <a:r>
              <a:rPr lang="en" sz="1300"/>
              <a:t>: Applied clustering models like </a:t>
            </a:r>
            <a:r>
              <a:rPr lang="en" sz="1300" b="1"/>
              <a:t>K-Means</a:t>
            </a:r>
            <a:r>
              <a:rPr lang="en" sz="1300"/>
              <a:t>, </a:t>
            </a:r>
            <a:r>
              <a:rPr lang="en" sz="1300" b="1"/>
              <a:t>GMM</a:t>
            </a:r>
            <a:r>
              <a:rPr lang="en" sz="1300"/>
              <a:t>, and </a:t>
            </a:r>
            <a:r>
              <a:rPr lang="en" sz="1300" b="1"/>
              <a:t>Bisecting K-Means</a:t>
            </a:r>
            <a:r>
              <a:rPr lang="en" sz="1300"/>
              <a:t>.</a:t>
            </a:r>
            <a:br>
              <a:rPr lang="en" sz="1300"/>
            </a:br>
            <a:endParaRPr sz="1300"/>
          </a:p>
          <a:p>
            <a:pPr marL="457200" lvl="0" indent="-311150" algn="l" rtl="0">
              <a:lnSpc>
                <a:spcPct val="65000"/>
              </a:lnSpc>
              <a:spcBef>
                <a:spcPts val="0"/>
              </a:spcBef>
              <a:spcAft>
                <a:spcPts val="0"/>
              </a:spcAft>
              <a:buSzPts val="1300"/>
              <a:buChar char="●"/>
            </a:pPr>
            <a:r>
              <a:rPr lang="en" sz="1300" b="1"/>
              <a:t>Deployment &amp; Visualization</a:t>
            </a:r>
            <a:r>
              <a:rPr lang="en" sz="1300"/>
              <a:t>:</a:t>
            </a:r>
            <a:br>
              <a:rPr lang="en" sz="1300"/>
            </a:br>
            <a:endParaRPr sz="1300"/>
          </a:p>
          <a:p>
            <a:pPr marL="914400" lvl="1" indent="-311150" algn="l" rtl="0">
              <a:lnSpc>
                <a:spcPct val="65000"/>
              </a:lnSpc>
              <a:spcBef>
                <a:spcPts val="0"/>
              </a:spcBef>
              <a:spcAft>
                <a:spcPts val="0"/>
              </a:spcAft>
              <a:buSzPts val="1300"/>
              <a:buChar char="○"/>
            </a:pPr>
            <a:r>
              <a:rPr lang="en" sz="1300" b="1"/>
              <a:t>AWS SageMaker</a:t>
            </a:r>
            <a:r>
              <a:rPr lang="en" sz="1300"/>
              <a:t>: Possibly used for saving or deploying cluster labels.</a:t>
            </a:r>
            <a:br>
              <a:rPr lang="en" sz="1300"/>
            </a:br>
            <a:endParaRPr sz="1300"/>
          </a:p>
          <a:p>
            <a:pPr marL="914400" lvl="1" indent="-311150" algn="l" rtl="0">
              <a:lnSpc>
                <a:spcPct val="65000"/>
              </a:lnSpc>
              <a:spcBef>
                <a:spcPts val="0"/>
              </a:spcBef>
              <a:spcAft>
                <a:spcPts val="0"/>
              </a:spcAft>
              <a:buSzPts val="1300"/>
              <a:buChar char="○"/>
            </a:pPr>
            <a:r>
              <a:rPr lang="en" sz="1300" b="1"/>
              <a:t>JupyterLab + Python Kernel</a:t>
            </a:r>
            <a:r>
              <a:rPr lang="en" sz="1300"/>
              <a:t>: Used with </a:t>
            </a:r>
            <a:r>
              <a:rPr lang="en" sz="1300" b="1"/>
              <a:t>Matplotlib</a:t>
            </a:r>
            <a:r>
              <a:rPr lang="en" sz="1300"/>
              <a:t> and </a:t>
            </a:r>
            <a:r>
              <a:rPr lang="en" sz="1300" b="1"/>
              <a:t>Seaborn</a:t>
            </a:r>
            <a:r>
              <a:rPr lang="en" sz="1300"/>
              <a:t> to visualize the final results.</a:t>
            </a:r>
            <a:br>
              <a:rPr lang="en" sz="1300"/>
            </a:br>
            <a:endParaRPr sz="1300"/>
          </a:p>
          <a:p>
            <a:pPr marL="381000" marR="381000" lvl="0" indent="0" algn="l" rtl="0">
              <a:lnSpc>
                <a:spcPct val="65000"/>
              </a:lnSpc>
              <a:spcBef>
                <a:spcPts val="1200"/>
              </a:spcBef>
              <a:spcAft>
                <a:spcPts val="0"/>
              </a:spcAft>
              <a:buNone/>
            </a:pPr>
            <a:r>
              <a:rPr lang="en" sz="1300" b="1"/>
              <a:t>Flow</a:t>
            </a:r>
            <a:r>
              <a:rPr lang="en" sz="1300"/>
              <a:t>: Dataset → HiveQL (Preprocessing) → PySpark (Analysis &amp; ML) → Spark MLlib </a:t>
            </a:r>
            <a:endParaRPr sz="1300"/>
          </a:p>
          <a:p>
            <a:pPr marL="381000" marR="381000" lvl="0" indent="0" algn="l" rtl="0">
              <a:lnSpc>
                <a:spcPct val="65000"/>
              </a:lnSpc>
              <a:spcBef>
                <a:spcPts val="1200"/>
              </a:spcBef>
              <a:spcAft>
                <a:spcPts val="1200"/>
              </a:spcAft>
              <a:buNone/>
            </a:pPr>
            <a:r>
              <a:rPr lang="en" sz="1300"/>
              <a:t>(Clustering) → AWS SageMaker / Jupyter (Visualization &amp; Output)</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a:t>
            </a:r>
            <a:endParaRPr/>
          </a:p>
        </p:txBody>
      </p:sp>
      <p:sp>
        <p:nvSpPr>
          <p:cNvPr id="73" name="Google Shape;73;p16"/>
          <p:cNvSpPr txBox="1">
            <a:spLocks noGrp="1"/>
          </p:cNvSpPr>
          <p:nvPr>
            <p:ph type="body" idx="1"/>
          </p:nvPr>
        </p:nvSpPr>
        <p:spPr>
          <a:xfrm>
            <a:off x="311700" y="1017725"/>
            <a:ext cx="8671800" cy="39228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Clr>
                <a:schemeClr val="dk1"/>
              </a:buClr>
              <a:buSzPts val="1600"/>
              <a:buChar char="●"/>
            </a:pPr>
            <a:r>
              <a:rPr lang="en" sz="1600" dirty="0">
                <a:solidFill>
                  <a:schemeClr val="dk1"/>
                </a:solidFill>
              </a:rPr>
              <a:t>On a day to day basis, E-Commerce companies produce vast amounts of transactional data but it is often semi-structured or unstructured which is not too easy to either store or analyze efficiently. </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extract meaningful insights, data cleaning and preprocessing is essential.</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This project makes use of Hadoop, and AWS services to store and preprocess the transactional data and Hive for structured querying to prepare data for analysis.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In the analytics phase, we apply Spark MLlib’s K-Means and Gaussian Mixture Model(GMM) clustering to segment customers based on RFM Metrics and use Python visualizations to provide actionable insights.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Importance: </a:t>
            </a:r>
            <a:r>
              <a:rPr lang="en" sz="1600" dirty="0">
                <a:solidFill>
                  <a:schemeClr val="dk1"/>
                </a:solidFill>
              </a:rPr>
              <a:t>Organizations can make smarter choices based on this improved data analysis and do personalized marketing increasing customer loyalty and more efficient operations.</a:t>
            </a: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0" lvl="0" indent="0" algn="r" rtl="0">
              <a:lnSpc>
                <a:spcPct val="100000"/>
              </a:lnSpc>
              <a:spcBef>
                <a:spcPts val="0"/>
              </a:spcBef>
              <a:spcAft>
                <a:spcPts val="0"/>
              </a:spcAft>
              <a:buNone/>
            </a:pPr>
            <a:endParaRPr sz="16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txBox="1">
            <a:spLocks noGrp="1"/>
          </p:cNvSpPr>
          <p:nvPr>
            <p:ph type="title"/>
          </p:nvPr>
        </p:nvSpPr>
        <p:spPr>
          <a:xfrm>
            <a:off x="196125" y="52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of Each Component</a:t>
            </a:r>
            <a:endParaRPr/>
          </a:p>
        </p:txBody>
      </p:sp>
      <p:sp>
        <p:nvSpPr>
          <p:cNvPr id="247" name="Google Shape;247;p43"/>
          <p:cNvSpPr txBox="1">
            <a:spLocks noGrp="1"/>
          </p:cNvSpPr>
          <p:nvPr>
            <p:ph type="body" idx="1"/>
          </p:nvPr>
        </p:nvSpPr>
        <p:spPr>
          <a:xfrm>
            <a:off x="196125" y="782600"/>
            <a:ext cx="8520600" cy="3510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endParaRPr sz="1350" b="1"/>
          </a:p>
          <a:p>
            <a:pPr marL="0" lvl="0" indent="0" algn="l" rtl="0">
              <a:lnSpc>
                <a:spcPct val="50000"/>
              </a:lnSpc>
              <a:spcBef>
                <a:spcPts val="1200"/>
              </a:spcBef>
              <a:spcAft>
                <a:spcPts val="0"/>
              </a:spcAft>
              <a:buSzPts val="275"/>
              <a:buNone/>
            </a:pPr>
            <a:endParaRPr sz="1350" b="1"/>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r" rtl="0">
              <a:lnSpc>
                <a:spcPct val="95000"/>
              </a:lnSpc>
              <a:spcBef>
                <a:spcPts val="1200"/>
              </a:spcBef>
              <a:spcAft>
                <a:spcPts val="1200"/>
              </a:spcAft>
              <a:buSzPts val="275"/>
              <a:buNone/>
            </a:pPr>
            <a:r>
              <a:rPr lang="en" sz="903">
                <a:solidFill>
                  <a:schemeClr val="dk1"/>
                </a:solidFill>
              </a:rPr>
              <a:t> </a:t>
            </a:r>
            <a:endParaRPr sz="903">
              <a:solidFill>
                <a:schemeClr val="dk1"/>
              </a:solidFill>
            </a:endParaRPr>
          </a:p>
        </p:txBody>
      </p:sp>
      <p:graphicFrame>
        <p:nvGraphicFramePr>
          <p:cNvPr id="248" name="Google Shape;248;p43"/>
          <p:cNvGraphicFramePr/>
          <p:nvPr/>
        </p:nvGraphicFramePr>
        <p:xfrm>
          <a:off x="196125" y="695425"/>
          <a:ext cx="8712025" cy="3694800"/>
        </p:xfrm>
        <a:graphic>
          <a:graphicData uri="http://schemas.openxmlformats.org/drawingml/2006/table">
            <a:tbl>
              <a:tblPr>
                <a:noFill/>
                <a:tableStyleId>{D24894A9-A485-42C6-AD4D-37A4B2F1E912}</a:tableStyleId>
              </a:tblPr>
              <a:tblGrid>
                <a:gridCol w="1694375">
                  <a:extLst>
                    <a:ext uri="{9D8B030D-6E8A-4147-A177-3AD203B41FA5}">
                      <a16:colId xmlns:a16="http://schemas.microsoft.com/office/drawing/2014/main" val="20000"/>
                    </a:ext>
                  </a:extLst>
                </a:gridCol>
                <a:gridCol w="7017650">
                  <a:extLst>
                    <a:ext uri="{9D8B030D-6E8A-4147-A177-3AD203B41FA5}">
                      <a16:colId xmlns:a16="http://schemas.microsoft.com/office/drawing/2014/main" val="20001"/>
                    </a:ext>
                  </a:extLst>
                </a:gridCol>
              </a:tblGrid>
              <a:tr h="394875">
                <a:tc>
                  <a:txBody>
                    <a:bodyPr/>
                    <a:lstStyle/>
                    <a:p>
                      <a:pPr marL="0" lvl="0" indent="0" algn="l" rtl="0">
                        <a:spcBef>
                          <a:spcPts val="0"/>
                        </a:spcBef>
                        <a:spcAft>
                          <a:spcPts val="0"/>
                        </a:spcAft>
                        <a:buNone/>
                      </a:pPr>
                      <a:r>
                        <a:rPr lang="en" sz="1500" b="1"/>
                        <a:t>Component</a:t>
                      </a:r>
                      <a:endParaRPr sz="1500" b="1"/>
                    </a:p>
                  </a:txBody>
                  <a:tcPr marL="91425" marR="91425" marT="91425" marB="91425"/>
                </a:tc>
                <a:tc>
                  <a:txBody>
                    <a:bodyPr/>
                    <a:lstStyle/>
                    <a:p>
                      <a:pPr marL="0" lvl="0" indent="0" algn="l" rtl="0">
                        <a:spcBef>
                          <a:spcPts val="0"/>
                        </a:spcBef>
                        <a:spcAft>
                          <a:spcPts val="0"/>
                        </a:spcAft>
                        <a:buNone/>
                      </a:pPr>
                      <a:r>
                        <a:rPr lang="en" sz="1500" b="1"/>
                        <a:t>Role in the Project</a:t>
                      </a:r>
                      <a:endParaRPr sz="1500" b="1"/>
                    </a:p>
                  </a:txBody>
                  <a:tcPr marL="91425" marR="91425" marT="91425" marB="91425"/>
                </a:tc>
                <a:extLst>
                  <a:ext uri="{0D108BD9-81ED-4DB2-BD59-A6C34878D82A}">
                    <a16:rowId xmlns:a16="http://schemas.microsoft.com/office/drawing/2014/main" val="10000"/>
                  </a:ext>
                </a:extLst>
              </a:tr>
              <a:tr h="379725">
                <a:tc>
                  <a:txBody>
                    <a:bodyPr/>
                    <a:lstStyle/>
                    <a:p>
                      <a:pPr marL="0" lvl="0" indent="0" algn="l" rtl="0">
                        <a:spcBef>
                          <a:spcPts val="0"/>
                        </a:spcBef>
                        <a:spcAft>
                          <a:spcPts val="0"/>
                        </a:spcAft>
                        <a:buNone/>
                      </a:pPr>
                      <a:r>
                        <a:rPr lang="en" sz="1200" b="1"/>
                        <a:t>AWS S3</a:t>
                      </a:r>
                      <a:endParaRPr sz="1200" b="1"/>
                    </a:p>
                  </a:txBody>
                  <a:tcPr marL="91425" marR="91425" marT="91425" marB="91425"/>
                </a:tc>
                <a:tc>
                  <a:txBody>
                    <a:bodyPr/>
                    <a:lstStyle/>
                    <a:p>
                      <a:pPr marL="0" lvl="0" indent="0" algn="l" rtl="0">
                        <a:spcBef>
                          <a:spcPts val="0"/>
                        </a:spcBef>
                        <a:spcAft>
                          <a:spcPts val="0"/>
                        </a:spcAft>
                        <a:buNone/>
                      </a:pPr>
                      <a:r>
                        <a:rPr lang="en" sz="1200"/>
                        <a:t>Centralized storage for raw and preprocessed data.</a:t>
                      </a:r>
                      <a:endParaRPr sz="1200"/>
                    </a:p>
                  </a:txBody>
                  <a:tcPr marL="91425" marR="91425" marT="91425" marB="91425"/>
                </a:tc>
                <a:extLst>
                  <a:ext uri="{0D108BD9-81ED-4DB2-BD59-A6C34878D82A}">
                    <a16:rowId xmlns:a16="http://schemas.microsoft.com/office/drawing/2014/main" val="10001"/>
                  </a:ext>
                </a:extLst>
              </a:tr>
              <a:tr h="379725">
                <a:tc>
                  <a:txBody>
                    <a:bodyPr/>
                    <a:lstStyle/>
                    <a:p>
                      <a:pPr marL="0" lvl="0" indent="0" algn="l" rtl="0">
                        <a:spcBef>
                          <a:spcPts val="0"/>
                        </a:spcBef>
                        <a:spcAft>
                          <a:spcPts val="0"/>
                        </a:spcAft>
                        <a:buNone/>
                      </a:pPr>
                      <a:r>
                        <a:rPr lang="en" sz="1200" b="1"/>
                        <a:t>EMR + Hadoop/Hive</a:t>
                      </a:r>
                      <a:endParaRPr sz="1200" b="1"/>
                    </a:p>
                  </a:txBody>
                  <a:tcPr marL="91425" marR="91425" marT="91425" marB="91425"/>
                </a:tc>
                <a:tc>
                  <a:txBody>
                    <a:bodyPr/>
                    <a:lstStyle/>
                    <a:p>
                      <a:pPr marL="0" lvl="0" indent="0" algn="l" rtl="0">
                        <a:spcBef>
                          <a:spcPts val="0"/>
                        </a:spcBef>
                        <a:spcAft>
                          <a:spcPts val="0"/>
                        </a:spcAft>
                        <a:buNone/>
                      </a:pPr>
                      <a:r>
                        <a:rPr lang="en" sz="1200"/>
                        <a:t>HiveQL used to clean and transform data in a distributed fashion.</a:t>
                      </a:r>
                      <a:endParaRPr sz="1200"/>
                    </a:p>
                  </a:txBody>
                  <a:tcPr marL="91425" marR="91425" marT="91425" marB="91425"/>
                </a:tc>
                <a:extLst>
                  <a:ext uri="{0D108BD9-81ED-4DB2-BD59-A6C34878D82A}">
                    <a16:rowId xmlns:a16="http://schemas.microsoft.com/office/drawing/2014/main" val="10002"/>
                  </a:ext>
                </a:extLst>
              </a:tr>
              <a:tr h="461575">
                <a:tc>
                  <a:txBody>
                    <a:bodyPr/>
                    <a:lstStyle/>
                    <a:p>
                      <a:pPr marL="0" lvl="0" indent="0" algn="l" rtl="0">
                        <a:spcBef>
                          <a:spcPts val="0"/>
                        </a:spcBef>
                        <a:spcAft>
                          <a:spcPts val="0"/>
                        </a:spcAft>
                        <a:buNone/>
                      </a:pPr>
                      <a:r>
                        <a:rPr lang="en" sz="1200" b="1"/>
                        <a:t>EMR + Spark</a:t>
                      </a:r>
                      <a:endParaRPr sz="1200" b="1"/>
                    </a:p>
                  </a:txBody>
                  <a:tcPr marL="91425" marR="91425" marT="91425" marB="91425"/>
                </a:tc>
                <a:tc>
                  <a:txBody>
                    <a:bodyPr/>
                    <a:lstStyle/>
                    <a:p>
                      <a:pPr marL="0" lvl="0" indent="0" algn="l" rtl="0">
                        <a:spcBef>
                          <a:spcPts val="0"/>
                        </a:spcBef>
                        <a:spcAft>
                          <a:spcPts val="0"/>
                        </a:spcAft>
                        <a:buNone/>
                      </a:pPr>
                      <a:r>
                        <a:rPr lang="en" sz="1200"/>
                        <a:t>Spark cluster set up to perform RFM scoring, EDA, and model training using PySpark.</a:t>
                      </a:r>
                      <a:endParaRPr sz="1200"/>
                    </a:p>
                  </a:txBody>
                  <a:tcPr marL="91425" marR="91425" marT="91425" marB="91425"/>
                </a:tc>
                <a:extLst>
                  <a:ext uri="{0D108BD9-81ED-4DB2-BD59-A6C34878D82A}">
                    <a16:rowId xmlns:a16="http://schemas.microsoft.com/office/drawing/2014/main" val="10003"/>
                  </a:ext>
                </a:extLst>
              </a:tr>
              <a:tr h="461575">
                <a:tc>
                  <a:txBody>
                    <a:bodyPr/>
                    <a:lstStyle/>
                    <a:p>
                      <a:pPr marL="0" lvl="0" indent="0" algn="l" rtl="0">
                        <a:spcBef>
                          <a:spcPts val="0"/>
                        </a:spcBef>
                        <a:spcAft>
                          <a:spcPts val="0"/>
                        </a:spcAft>
                        <a:buNone/>
                      </a:pPr>
                      <a:r>
                        <a:rPr lang="en" sz="1200" b="1"/>
                        <a:t>PySpark</a:t>
                      </a:r>
                      <a:endParaRPr sz="1200" b="1"/>
                    </a:p>
                  </a:txBody>
                  <a:tcPr marL="91425" marR="91425" marT="91425" marB="91425"/>
                </a:tc>
                <a:tc>
                  <a:txBody>
                    <a:bodyPr/>
                    <a:lstStyle/>
                    <a:p>
                      <a:pPr marL="0" lvl="0" indent="0" algn="l" rtl="0">
                        <a:spcBef>
                          <a:spcPts val="0"/>
                        </a:spcBef>
                        <a:spcAft>
                          <a:spcPts val="0"/>
                        </a:spcAft>
                        <a:buNone/>
                      </a:pPr>
                      <a:r>
                        <a:rPr lang="en" sz="1200">
                          <a:solidFill>
                            <a:schemeClr val="dk1"/>
                          </a:solidFill>
                        </a:rPr>
                        <a:t>Used to compute </a:t>
                      </a:r>
                      <a:r>
                        <a:rPr lang="en" sz="1200" b="1">
                          <a:solidFill>
                            <a:schemeClr val="dk1"/>
                          </a:solidFill>
                        </a:rPr>
                        <a:t>RFM metrics</a:t>
                      </a:r>
                      <a:r>
                        <a:rPr lang="en" sz="1200">
                          <a:solidFill>
                            <a:schemeClr val="dk1"/>
                          </a:solidFill>
                        </a:rPr>
                        <a:t>, perform </a:t>
                      </a:r>
                      <a:r>
                        <a:rPr lang="en" sz="1200" b="1">
                          <a:solidFill>
                            <a:schemeClr val="dk1"/>
                          </a:solidFill>
                        </a:rPr>
                        <a:t>exploratory data analysis</a:t>
                      </a:r>
                      <a:r>
                        <a:rPr lang="en" sz="1200">
                          <a:solidFill>
                            <a:schemeClr val="dk1"/>
                          </a:solidFill>
                        </a:rPr>
                        <a:t>, and handle big data workflows.</a:t>
                      </a:r>
                      <a:endParaRPr sz="1200"/>
                    </a:p>
                  </a:txBody>
                  <a:tcPr marL="91425" marR="91425" marT="91425" marB="91425"/>
                </a:tc>
                <a:extLst>
                  <a:ext uri="{0D108BD9-81ED-4DB2-BD59-A6C34878D82A}">
                    <a16:rowId xmlns:a16="http://schemas.microsoft.com/office/drawing/2014/main" val="10004"/>
                  </a:ext>
                </a:extLst>
              </a:tr>
              <a:tr h="379725">
                <a:tc>
                  <a:txBody>
                    <a:bodyPr/>
                    <a:lstStyle/>
                    <a:p>
                      <a:pPr marL="0" lvl="0" indent="0" algn="l" rtl="0">
                        <a:spcBef>
                          <a:spcPts val="0"/>
                        </a:spcBef>
                        <a:spcAft>
                          <a:spcPts val="0"/>
                        </a:spcAft>
                        <a:buNone/>
                      </a:pPr>
                      <a:r>
                        <a:rPr lang="en" sz="1200" b="1"/>
                        <a:t>Spark MLlib</a:t>
                      </a:r>
                      <a:endParaRPr sz="1200" b="1"/>
                    </a:p>
                  </a:txBody>
                  <a:tcPr marL="91425" marR="91425" marT="91425" marB="91425"/>
                </a:tc>
                <a:tc>
                  <a:txBody>
                    <a:bodyPr/>
                    <a:lstStyle/>
                    <a:p>
                      <a:pPr marL="0" lvl="0" indent="0" algn="l" rtl="0">
                        <a:spcBef>
                          <a:spcPts val="0"/>
                        </a:spcBef>
                        <a:spcAft>
                          <a:spcPts val="0"/>
                        </a:spcAft>
                        <a:buNone/>
                      </a:pPr>
                      <a:r>
                        <a:rPr lang="en" sz="1200">
                          <a:solidFill>
                            <a:schemeClr val="dk1"/>
                          </a:solidFill>
                        </a:rPr>
                        <a:t>Provided scalable ML algorithms: </a:t>
                      </a:r>
                      <a:r>
                        <a:rPr lang="en" sz="1200" b="1">
                          <a:solidFill>
                            <a:schemeClr val="dk1"/>
                          </a:solidFill>
                        </a:rPr>
                        <a:t>K-Means</a:t>
                      </a:r>
                      <a:r>
                        <a:rPr lang="en" sz="1200">
                          <a:solidFill>
                            <a:schemeClr val="dk1"/>
                          </a:solidFill>
                        </a:rPr>
                        <a:t>, </a:t>
                      </a:r>
                      <a:r>
                        <a:rPr lang="en" sz="1200" b="1">
                          <a:solidFill>
                            <a:schemeClr val="dk1"/>
                          </a:solidFill>
                        </a:rPr>
                        <a:t>GMM</a:t>
                      </a:r>
                      <a:r>
                        <a:rPr lang="en" sz="1200">
                          <a:solidFill>
                            <a:schemeClr val="dk1"/>
                          </a:solidFill>
                        </a:rPr>
                        <a:t>, </a:t>
                      </a:r>
                      <a:r>
                        <a:rPr lang="en" sz="1200" b="1">
                          <a:solidFill>
                            <a:schemeClr val="dk1"/>
                          </a:solidFill>
                        </a:rPr>
                        <a:t>Bisecting K-Means</a:t>
                      </a:r>
                      <a:r>
                        <a:rPr lang="en" sz="1200">
                          <a:solidFill>
                            <a:schemeClr val="dk1"/>
                          </a:solidFill>
                        </a:rPr>
                        <a:t>.</a:t>
                      </a:r>
                      <a:endParaRPr sz="1200"/>
                    </a:p>
                  </a:txBody>
                  <a:tcPr marL="91425" marR="91425" marT="91425" marB="91425"/>
                </a:tc>
                <a:extLst>
                  <a:ext uri="{0D108BD9-81ED-4DB2-BD59-A6C34878D82A}">
                    <a16:rowId xmlns:a16="http://schemas.microsoft.com/office/drawing/2014/main" val="10005"/>
                  </a:ext>
                </a:extLst>
              </a:tr>
              <a:tr h="379725">
                <a:tc>
                  <a:txBody>
                    <a:bodyPr/>
                    <a:lstStyle/>
                    <a:p>
                      <a:pPr marL="0" lvl="0" indent="0" algn="l" rtl="0">
                        <a:spcBef>
                          <a:spcPts val="0"/>
                        </a:spcBef>
                        <a:spcAft>
                          <a:spcPts val="0"/>
                        </a:spcAft>
                        <a:buNone/>
                      </a:pPr>
                      <a:r>
                        <a:rPr lang="en" sz="1200" b="1"/>
                        <a:t>AWS SageMaker</a:t>
                      </a:r>
                      <a:endParaRPr sz="1200" b="1"/>
                    </a:p>
                  </a:txBody>
                  <a:tcPr marL="91425" marR="91425" marT="91425" marB="91425"/>
                </a:tc>
                <a:tc>
                  <a:txBody>
                    <a:bodyPr/>
                    <a:lstStyle/>
                    <a:p>
                      <a:pPr marL="0" lvl="0" indent="0" algn="l" rtl="0">
                        <a:spcBef>
                          <a:spcPts val="0"/>
                        </a:spcBef>
                        <a:spcAft>
                          <a:spcPts val="0"/>
                        </a:spcAft>
                        <a:buNone/>
                      </a:pPr>
                      <a:r>
                        <a:rPr lang="en" sz="1200">
                          <a:solidFill>
                            <a:schemeClr val="dk1"/>
                          </a:solidFill>
                        </a:rPr>
                        <a:t>Optional platform to </a:t>
                      </a:r>
                      <a:r>
                        <a:rPr lang="en" sz="1200" b="1">
                          <a:solidFill>
                            <a:schemeClr val="dk1"/>
                          </a:solidFill>
                        </a:rPr>
                        <a:t>save or serve cluster labels</a:t>
                      </a:r>
                      <a:r>
                        <a:rPr lang="en" sz="1200">
                          <a:solidFill>
                            <a:schemeClr val="dk1"/>
                          </a:solidFill>
                        </a:rPr>
                        <a:t> for downstream applications.</a:t>
                      </a:r>
                      <a:endParaRPr sz="1200"/>
                    </a:p>
                  </a:txBody>
                  <a:tcPr marL="91425" marR="91425" marT="91425" marB="91425"/>
                </a:tc>
                <a:extLst>
                  <a:ext uri="{0D108BD9-81ED-4DB2-BD59-A6C34878D82A}">
                    <a16:rowId xmlns:a16="http://schemas.microsoft.com/office/drawing/2014/main" val="10006"/>
                  </a:ext>
                </a:extLst>
              </a:tr>
              <a:tr h="379725">
                <a:tc>
                  <a:txBody>
                    <a:bodyPr/>
                    <a:lstStyle/>
                    <a:p>
                      <a:pPr marL="0" lvl="0" indent="0" algn="l" rtl="0">
                        <a:spcBef>
                          <a:spcPts val="0"/>
                        </a:spcBef>
                        <a:spcAft>
                          <a:spcPts val="0"/>
                        </a:spcAft>
                        <a:buNone/>
                      </a:pPr>
                      <a:r>
                        <a:rPr lang="en" sz="1200" b="1"/>
                        <a:t>JupyterLab</a:t>
                      </a:r>
                      <a:endParaRPr sz="1200" b="1"/>
                    </a:p>
                  </a:txBody>
                  <a:tcPr marL="91425" marR="91425" marT="91425" marB="91425"/>
                </a:tc>
                <a:tc>
                  <a:txBody>
                    <a:bodyPr/>
                    <a:lstStyle/>
                    <a:p>
                      <a:pPr marL="0" lvl="0" indent="0" algn="l" rtl="0">
                        <a:spcBef>
                          <a:spcPts val="0"/>
                        </a:spcBef>
                        <a:spcAft>
                          <a:spcPts val="0"/>
                        </a:spcAft>
                        <a:buNone/>
                      </a:pPr>
                      <a:r>
                        <a:rPr lang="en" sz="1200"/>
                        <a:t>IDE used for analysis, visualization, and reporting.</a:t>
                      </a:r>
                      <a:endParaRPr sz="1200"/>
                    </a:p>
                  </a:txBody>
                  <a:tcPr marL="91425" marR="91425" marT="91425" marB="91425"/>
                </a:tc>
                <a:extLst>
                  <a:ext uri="{0D108BD9-81ED-4DB2-BD59-A6C34878D82A}">
                    <a16:rowId xmlns:a16="http://schemas.microsoft.com/office/drawing/2014/main" val="10007"/>
                  </a:ext>
                </a:extLst>
              </a:tr>
              <a:tr h="461575">
                <a:tc>
                  <a:txBody>
                    <a:bodyPr/>
                    <a:lstStyle/>
                    <a:p>
                      <a:pPr marL="0" lvl="0" indent="0" algn="l" rtl="0">
                        <a:spcBef>
                          <a:spcPts val="0"/>
                        </a:spcBef>
                        <a:spcAft>
                          <a:spcPts val="0"/>
                        </a:spcAft>
                        <a:buNone/>
                      </a:pPr>
                      <a:r>
                        <a:rPr lang="en" sz="1200" b="1"/>
                        <a:t>Python Libraries</a:t>
                      </a:r>
                      <a:endParaRPr sz="1200" b="1"/>
                    </a:p>
                  </a:txBody>
                  <a:tcPr marL="91425" marR="91425" marT="91425" marB="91425"/>
                </a:tc>
                <a:tc>
                  <a:txBody>
                    <a:bodyPr/>
                    <a:lstStyle/>
                    <a:p>
                      <a:pPr marL="0" lvl="0" indent="0" algn="l" rtl="0">
                        <a:spcBef>
                          <a:spcPts val="0"/>
                        </a:spcBef>
                        <a:spcAft>
                          <a:spcPts val="0"/>
                        </a:spcAft>
                        <a:buNone/>
                      </a:pPr>
                      <a:r>
                        <a:rPr lang="en" sz="1200" b="1">
                          <a:solidFill>
                            <a:schemeClr val="dk1"/>
                          </a:solidFill>
                        </a:rPr>
                        <a:t>Matplotlib</a:t>
                      </a:r>
                      <a:r>
                        <a:rPr lang="en" sz="1200">
                          <a:solidFill>
                            <a:schemeClr val="dk1"/>
                          </a:solidFill>
                        </a:rPr>
                        <a:t>, </a:t>
                      </a:r>
                      <a:r>
                        <a:rPr lang="en" sz="1200" b="1">
                          <a:solidFill>
                            <a:schemeClr val="dk1"/>
                          </a:solidFill>
                        </a:rPr>
                        <a:t>Seaborn</a:t>
                      </a:r>
                      <a:r>
                        <a:rPr lang="en" sz="1200">
                          <a:solidFill>
                            <a:schemeClr val="dk1"/>
                          </a:solidFill>
                        </a:rPr>
                        <a:t> used for plotting scatter, box plots, and interpreting cluster characteristics.</a:t>
                      </a:r>
                      <a:endParaRPr sz="120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94125" y="121400"/>
            <a:ext cx="8622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Pros &amp; Cons of Integration</a:t>
            </a:r>
            <a:endParaRPr/>
          </a:p>
        </p:txBody>
      </p:sp>
      <p:sp>
        <p:nvSpPr>
          <p:cNvPr id="255" name="Google Shape;255;p44"/>
          <p:cNvSpPr txBox="1">
            <a:spLocks noGrp="1"/>
          </p:cNvSpPr>
          <p:nvPr>
            <p:ph type="body" idx="1"/>
          </p:nvPr>
        </p:nvSpPr>
        <p:spPr>
          <a:xfrm>
            <a:off x="196125" y="782600"/>
            <a:ext cx="8520600" cy="3510300"/>
          </a:xfrm>
          <a:prstGeom prst="rect">
            <a:avLst/>
          </a:prstGeom>
        </p:spPr>
        <p:txBody>
          <a:bodyPr spcFirstLastPara="1" wrap="square" lIns="91425" tIns="91425" rIns="91425" bIns="91425" anchor="t" anchorCtr="0">
            <a:noAutofit/>
          </a:bodyPr>
          <a:lstStyle/>
          <a:p>
            <a:pPr marL="0" lvl="0" indent="0" algn="l" rtl="0">
              <a:lnSpc>
                <a:spcPct val="50000"/>
              </a:lnSpc>
              <a:spcBef>
                <a:spcPts val="1200"/>
              </a:spcBef>
              <a:spcAft>
                <a:spcPts val="0"/>
              </a:spcAft>
              <a:buNone/>
            </a:pPr>
            <a:endParaRPr sz="1200">
              <a:solidFill>
                <a:schemeClr val="dk1"/>
              </a:solidFill>
            </a:endParaRPr>
          </a:p>
          <a:p>
            <a:pPr marL="0" lvl="0" indent="0" algn="l" rtl="0">
              <a:lnSpc>
                <a:spcPct val="50000"/>
              </a:lnSpc>
              <a:spcBef>
                <a:spcPts val="1200"/>
              </a:spcBef>
              <a:spcAft>
                <a:spcPts val="0"/>
              </a:spcAft>
              <a:buClr>
                <a:schemeClr val="dk1"/>
              </a:buClr>
              <a:buSzPts val="275"/>
              <a:buFont typeface="Arial"/>
              <a:buNone/>
            </a:pPr>
            <a:endParaRPr sz="1350" b="1"/>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l" rtl="0">
              <a:lnSpc>
                <a:spcPct val="95000"/>
              </a:lnSpc>
              <a:spcBef>
                <a:spcPts val="1200"/>
              </a:spcBef>
              <a:spcAft>
                <a:spcPts val="0"/>
              </a:spcAft>
              <a:buSzPts val="275"/>
              <a:buNone/>
            </a:pPr>
            <a:endParaRPr sz="950"/>
          </a:p>
          <a:p>
            <a:pPr marL="0" lvl="0" indent="0" algn="r" rtl="0">
              <a:lnSpc>
                <a:spcPct val="95000"/>
              </a:lnSpc>
              <a:spcBef>
                <a:spcPts val="1200"/>
              </a:spcBef>
              <a:spcAft>
                <a:spcPts val="1200"/>
              </a:spcAft>
              <a:buSzPts val="275"/>
              <a:buNone/>
            </a:pPr>
            <a:r>
              <a:rPr lang="en" sz="903">
                <a:solidFill>
                  <a:schemeClr val="dk1"/>
                </a:solidFill>
              </a:rPr>
              <a:t> </a:t>
            </a:r>
            <a:endParaRPr sz="903">
              <a:solidFill>
                <a:schemeClr val="dk1"/>
              </a:solidFill>
            </a:endParaRPr>
          </a:p>
        </p:txBody>
      </p:sp>
      <p:sp>
        <p:nvSpPr>
          <p:cNvPr id="256" name="Google Shape;256;p44"/>
          <p:cNvSpPr txBox="1"/>
          <p:nvPr/>
        </p:nvSpPr>
        <p:spPr>
          <a:xfrm>
            <a:off x="94125" y="1212000"/>
            <a:ext cx="8842800" cy="3510300"/>
          </a:xfrm>
          <a:prstGeom prst="rect">
            <a:avLst/>
          </a:prstGeom>
          <a:noFill/>
          <a:ln>
            <a:noFill/>
          </a:ln>
        </p:spPr>
        <p:txBody>
          <a:bodyPr spcFirstLastPara="1" wrap="square" lIns="91425" tIns="91425" rIns="91425" bIns="91425" anchor="ctr" anchorCtr="0">
            <a:noAutofit/>
          </a:bodyPr>
          <a:lstStyle/>
          <a:p>
            <a:pPr marL="0" lvl="0" indent="0" algn="l" rtl="0">
              <a:lnSpc>
                <a:spcPct val="50000"/>
              </a:lnSpc>
              <a:spcBef>
                <a:spcPts val="1200"/>
              </a:spcBef>
              <a:spcAft>
                <a:spcPts val="0"/>
              </a:spcAft>
              <a:buClr>
                <a:schemeClr val="dk1"/>
              </a:buClr>
              <a:buSzPts val="1100"/>
              <a:buFont typeface="Arial"/>
              <a:buNone/>
            </a:pPr>
            <a:r>
              <a:rPr lang="en" sz="1300" b="1">
                <a:solidFill>
                  <a:schemeClr val="dk1"/>
                </a:solidFill>
              </a:rPr>
              <a:t>Pros</a:t>
            </a:r>
            <a:endParaRPr sz="1300" b="1">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Seamless Big Data Processing: Hive and Spark on EMR allow fast, scalable transformations and computations.</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Modular Design: Clear separation between preprocessing, analysis, modeling, and visualization.</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Scalable ML: Spark MLlib scales clustering over massive datasets.</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Cloud-Native: AWS services (S3, EMR, SageMaker) offer flexibility and scalability.</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Interactive Visualizations: Python tools provide intuitive insight delivery.</a:t>
            </a:r>
            <a:br>
              <a:rPr lang="en" sz="1300">
                <a:solidFill>
                  <a:schemeClr val="dk1"/>
                </a:solidFill>
              </a:rPr>
            </a:br>
            <a:endParaRPr sz="1300">
              <a:solidFill>
                <a:schemeClr val="dk1"/>
              </a:solidFill>
            </a:endParaRPr>
          </a:p>
          <a:p>
            <a:pPr marL="0" lvl="0" indent="0" algn="l" rtl="0">
              <a:lnSpc>
                <a:spcPct val="50000"/>
              </a:lnSpc>
              <a:spcBef>
                <a:spcPts val="1200"/>
              </a:spcBef>
              <a:spcAft>
                <a:spcPts val="0"/>
              </a:spcAft>
              <a:buClr>
                <a:schemeClr val="dk1"/>
              </a:buClr>
              <a:buSzPts val="1100"/>
              <a:buFont typeface="Arial"/>
              <a:buNone/>
            </a:pPr>
            <a:r>
              <a:rPr lang="en" sz="1300">
                <a:solidFill>
                  <a:schemeClr val="dk1"/>
                </a:solidFill>
              </a:rPr>
              <a:t>Cons</a:t>
            </a: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Multi-Tool Complexity: Requires deep understanding of Spark, HiveQL, Python, and cloud services.</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Data Movement Overhead: Transferring data between Hive, Spark, and S3 may introduce latency.</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Cost Management: Running multiple EMR clusters and SageMaker adds to cloud resource costs.</a:t>
            </a:r>
            <a:br>
              <a:rPr lang="en" sz="1300">
                <a:solidFill>
                  <a:schemeClr val="dk1"/>
                </a:solidFill>
              </a:rPr>
            </a:br>
            <a:endParaRPr sz="1300">
              <a:solidFill>
                <a:schemeClr val="dk1"/>
              </a:solidFill>
            </a:endParaRPr>
          </a:p>
          <a:p>
            <a:pPr marL="457200" lvl="0" indent="-311150" algn="l" rtl="0">
              <a:lnSpc>
                <a:spcPct val="50000"/>
              </a:lnSpc>
              <a:spcBef>
                <a:spcPts val="1200"/>
              </a:spcBef>
              <a:spcAft>
                <a:spcPts val="0"/>
              </a:spcAft>
              <a:buClr>
                <a:schemeClr val="dk1"/>
              </a:buClr>
              <a:buSzPts val="1300"/>
              <a:buChar char="●"/>
            </a:pPr>
            <a:r>
              <a:rPr lang="en" sz="1300">
                <a:solidFill>
                  <a:schemeClr val="dk1"/>
                </a:solidFill>
              </a:rPr>
              <a:t>Debugging Difficulty: Distributed computing makes tracing errors more complex.</a:t>
            </a:r>
            <a:endParaRPr sz="1300">
              <a:solidFill>
                <a:schemeClr val="dk1"/>
              </a:solidFill>
            </a:endParaRPr>
          </a:p>
          <a:p>
            <a:pPr marL="0" lvl="0" indent="0" algn="l" rtl="0">
              <a:lnSpc>
                <a:spcPct val="50000"/>
              </a:lnSpc>
              <a:spcBef>
                <a:spcPts val="1200"/>
              </a:spcBef>
              <a:spcAft>
                <a:spcPts val="0"/>
              </a:spcAft>
              <a:buNone/>
            </a:pPr>
            <a:endParaRPr sz="1500"/>
          </a:p>
          <a:p>
            <a:pPr marL="381000" marR="381000" lvl="0" indent="0" algn="l" rtl="0">
              <a:lnSpc>
                <a:spcPct val="50000"/>
              </a:lnSpc>
              <a:spcBef>
                <a:spcPts val="1200"/>
              </a:spcBef>
              <a:spcAft>
                <a:spcPts val="0"/>
              </a:spcAft>
              <a:buNone/>
            </a:pPr>
            <a:endParaRPr sz="1500"/>
          </a:p>
          <a:p>
            <a:pPr marL="0" lvl="0" indent="0" algn="l" rtl="0">
              <a:lnSpc>
                <a:spcPct val="50000"/>
              </a:lnSpc>
              <a:spcBef>
                <a:spcPts val="1200"/>
              </a:spcBef>
              <a:spcAft>
                <a:spcPts val="200"/>
              </a:spcAft>
              <a:buNone/>
            </a:pP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Results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 Preprocessing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body" idx="1"/>
          </p:nvPr>
        </p:nvSpPr>
        <p:spPr>
          <a:xfrm>
            <a:off x="218975" y="147800"/>
            <a:ext cx="8613300" cy="442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solidFill>
                  <a:schemeClr val="dk1"/>
                </a:solidFill>
              </a:rPr>
              <a:t>As shown in the below screenshot SUM is used to find the </a:t>
            </a:r>
            <a:r>
              <a:rPr lang="en" b="1">
                <a:solidFill>
                  <a:schemeClr val="dk1"/>
                </a:solidFill>
              </a:rPr>
              <a:t>sum of total missing values</a:t>
            </a:r>
            <a:r>
              <a:rPr lang="en">
                <a:solidFill>
                  <a:schemeClr val="dk1"/>
                </a:solidFill>
              </a:rPr>
              <a:t> in each column</a:t>
            </a:r>
            <a:r>
              <a:rPr lang="en" sz="1600">
                <a:solidFill>
                  <a:schemeClr val="dk1"/>
                </a:solidFill>
                <a:latin typeface="DM Sans"/>
                <a:ea typeface="DM Sans"/>
                <a:cs typeface="DM Sans"/>
                <a:sym typeface="DM Sans"/>
              </a:rPr>
              <a:t>.</a:t>
            </a:r>
            <a:br>
              <a:rPr lang="en" sz="1100">
                <a:solidFill>
                  <a:schemeClr val="dk1"/>
                </a:solidFill>
              </a:rPr>
            </a:br>
            <a:endParaRPr/>
          </a:p>
        </p:txBody>
      </p:sp>
      <p:pic>
        <p:nvPicPr>
          <p:cNvPr id="275" name="Google Shape;275;p47"/>
          <p:cNvPicPr preferRelativeResize="0"/>
          <p:nvPr/>
        </p:nvPicPr>
        <p:blipFill>
          <a:blip r:embed="rId3">
            <a:alphaModFix/>
          </a:blip>
          <a:stretch>
            <a:fillRect/>
          </a:stretch>
        </p:blipFill>
        <p:spPr>
          <a:xfrm>
            <a:off x="743375" y="936075"/>
            <a:ext cx="7190525" cy="3710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8"/>
          <p:cNvSpPr txBox="1">
            <a:spLocks noGrp="1"/>
          </p:cNvSpPr>
          <p:nvPr>
            <p:ph type="body" idx="1"/>
          </p:nvPr>
        </p:nvSpPr>
        <p:spPr>
          <a:xfrm>
            <a:off x="366700" y="263850"/>
            <a:ext cx="4400400" cy="4306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rPr>
              <a:t>Remove Null Values</a:t>
            </a:r>
            <a:endParaRPr b="1">
              <a:solidFill>
                <a:schemeClr val="dk1"/>
              </a:solidFill>
            </a:endParaRPr>
          </a:p>
        </p:txBody>
      </p:sp>
      <p:pic>
        <p:nvPicPr>
          <p:cNvPr id="283" name="Google Shape;283;p48"/>
          <p:cNvPicPr preferRelativeResize="0"/>
          <p:nvPr/>
        </p:nvPicPr>
        <p:blipFill rotWithShape="1">
          <a:blip r:embed="rId3">
            <a:alphaModFix/>
          </a:blip>
          <a:srcRect t="36155"/>
          <a:stretch/>
        </p:blipFill>
        <p:spPr>
          <a:xfrm>
            <a:off x="720163" y="688200"/>
            <a:ext cx="7703675" cy="399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body" idx="1"/>
          </p:nvPr>
        </p:nvSpPr>
        <p:spPr>
          <a:xfrm>
            <a:off x="279025" y="96200"/>
            <a:ext cx="8553300" cy="44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Clear negative values</a:t>
            </a:r>
            <a:endParaRPr b="1">
              <a:solidFill>
                <a:schemeClr val="dk1"/>
              </a:solidFill>
            </a:endParaRPr>
          </a:p>
          <a:p>
            <a:pPr marL="0" lvl="0" indent="0" algn="l" rtl="0">
              <a:spcBef>
                <a:spcPts val="1200"/>
              </a:spcBef>
              <a:spcAft>
                <a:spcPts val="1200"/>
              </a:spcAft>
              <a:buNone/>
            </a:pPr>
            <a:endParaRPr b="1"/>
          </a:p>
        </p:txBody>
      </p:sp>
      <p:pic>
        <p:nvPicPr>
          <p:cNvPr id="290" name="Google Shape;290;p49"/>
          <p:cNvPicPr preferRelativeResize="0"/>
          <p:nvPr/>
        </p:nvPicPr>
        <p:blipFill>
          <a:blip r:embed="rId3">
            <a:alphaModFix/>
          </a:blip>
          <a:stretch>
            <a:fillRect/>
          </a:stretch>
        </p:blipFill>
        <p:spPr>
          <a:xfrm>
            <a:off x="821350" y="543600"/>
            <a:ext cx="7481299" cy="411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body" idx="1"/>
          </p:nvPr>
        </p:nvSpPr>
        <p:spPr>
          <a:xfrm>
            <a:off x="227550" y="153450"/>
            <a:ext cx="8604600" cy="441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chemeClr val="dk1"/>
                </a:solidFill>
              </a:rPr>
              <a:t>Standardizing InvoiceDate Format</a:t>
            </a:r>
            <a:endParaRPr b="1">
              <a:solidFill>
                <a:schemeClr val="dk1"/>
              </a:solidFill>
            </a:endParaRPr>
          </a:p>
          <a:p>
            <a:pPr marL="0" lvl="0" indent="0" algn="l" rtl="0">
              <a:spcBef>
                <a:spcPts val="1200"/>
              </a:spcBef>
              <a:spcAft>
                <a:spcPts val="1200"/>
              </a:spcAft>
              <a:buNone/>
            </a:pPr>
            <a:endParaRPr b="1"/>
          </a:p>
        </p:txBody>
      </p:sp>
      <p:pic>
        <p:nvPicPr>
          <p:cNvPr id="296" name="Google Shape;296;p50"/>
          <p:cNvPicPr preferRelativeResize="0"/>
          <p:nvPr/>
        </p:nvPicPr>
        <p:blipFill>
          <a:blip r:embed="rId3">
            <a:alphaModFix/>
          </a:blip>
          <a:stretch>
            <a:fillRect/>
          </a:stretch>
        </p:blipFill>
        <p:spPr>
          <a:xfrm>
            <a:off x="611375" y="630200"/>
            <a:ext cx="7562125" cy="400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t>Removing Duplicate Records</a:t>
            </a:r>
            <a:endParaRPr sz="1820" b="1"/>
          </a:p>
        </p:txBody>
      </p:sp>
      <p:sp>
        <p:nvSpPr>
          <p:cNvPr id="303" name="Google Shape;303;p51"/>
          <p:cNvSpPr txBox="1">
            <a:spLocks noGrp="1"/>
          </p:cNvSpPr>
          <p:nvPr>
            <p:ph type="body" idx="1"/>
          </p:nvPr>
        </p:nvSpPr>
        <p:spPr>
          <a:xfrm>
            <a:off x="311700" y="876300"/>
            <a:ext cx="8520600" cy="369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4" name="Google Shape;304;p51"/>
          <p:cNvPicPr preferRelativeResize="0"/>
          <p:nvPr/>
        </p:nvPicPr>
        <p:blipFill>
          <a:blip r:embed="rId3">
            <a:alphaModFix/>
          </a:blip>
          <a:stretch>
            <a:fillRect/>
          </a:stretch>
        </p:blipFill>
        <p:spPr>
          <a:xfrm>
            <a:off x="590025" y="574350"/>
            <a:ext cx="7440600" cy="4061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2"/>
          <p:cNvSpPr txBox="1">
            <a:spLocks noGrp="1"/>
          </p:cNvSpPr>
          <p:nvPr>
            <p:ph type="title"/>
          </p:nvPr>
        </p:nvSpPr>
        <p:spPr>
          <a:xfrm>
            <a:off x="311700" y="1148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t>Normalizing Unit Price and Quantity</a:t>
            </a:r>
            <a:endParaRPr sz="1820" b="1"/>
          </a:p>
        </p:txBody>
      </p:sp>
      <p:sp>
        <p:nvSpPr>
          <p:cNvPr id="311" name="Google Shape;311;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2" name="Google Shape;312;p52"/>
          <p:cNvPicPr preferRelativeResize="0"/>
          <p:nvPr/>
        </p:nvPicPr>
        <p:blipFill>
          <a:blip r:embed="rId3">
            <a:alphaModFix/>
          </a:blip>
          <a:stretch>
            <a:fillRect/>
          </a:stretch>
        </p:blipFill>
        <p:spPr>
          <a:xfrm>
            <a:off x="590350" y="566013"/>
            <a:ext cx="7123600" cy="401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Significance</a:t>
            </a:r>
            <a:endParaRPr/>
          </a:p>
        </p:txBody>
      </p:sp>
      <p:sp>
        <p:nvSpPr>
          <p:cNvPr id="79" name="Google Shape;79;p17"/>
          <p:cNvSpPr txBox="1">
            <a:spLocks noGrp="1"/>
          </p:cNvSpPr>
          <p:nvPr>
            <p:ph type="body" idx="1"/>
          </p:nvPr>
        </p:nvSpPr>
        <p:spPr>
          <a:xfrm>
            <a:off x="311700" y="1152475"/>
            <a:ext cx="8520600" cy="3559800"/>
          </a:xfrm>
          <a:prstGeom prst="rect">
            <a:avLst/>
          </a:prstGeom>
        </p:spPr>
        <p:txBody>
          <a:bodyPr spcFirstLastPara="1" wrap="square" lIns="91425" tIns="91425" rIns="91425" bIns="91425" anchor="t" anchorCtr="0">
            <a:normAutofit/>
          </a:bodyPr>
          <a:lstStyle/>
          <a:p>
            <a:pPr marL="457200" lvl="0" indent="-330200" algn="l" rtl="0">
              <a:spcBef>
                <a:spcPts val="1200"/>
              </a:spcBef>
              <a:spcAft>
                <a:spcPts val="0"/>
              </a:spcAft>
              <a:buClr>
                <a:schemeClr val="dk1"/>
              </a:buClr>
              <a:buSzPts val="1600"/>
              <a:buChar char="●"/>
            </a:pPr>
            <a:r>
              <a:rPr lang="en" sz="1600" dirty="0">
                <a:solidFill>
                  <a:schemeClr val="dk1"/>
                </a:solidFill>
              </a:rPr>
              <a:t>Clean data reduces bias and prevents misleading insights during analysis.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Efficiently storing the well-structured data in AWS S3 allows for scalability and efficient access for large datasets.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Preprocessing helps in improving Hive query performance as HiveQL is similar to a structured query language and works well with structured data.</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Ensures data integrity, accessibility, and efficiency forming a solid foundation for analytical task.</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Spark based clustering and python visualizations help in achieving scalable customer segmentation and insights thereby providing fast analysis and clear interpretation of large datasets.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Overall, the project contributes to end-to-end efficient storage, data preprocessing and analysis which are necessary to make data-driven decisions at scale.</a:t>
            </a: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a:p>
            <a:pPr marL="0" lvl="0" indent="0" algn="r" rtl="0">
              <a:lnSpc>
                <a:spcPct val="100000"/>
              </a:lnSpc>
              <a:spcBef>
                <a:spcPts val="0"/>
              </a:spcBef>
              <a:spcAft>
                <a:spcPts val="0"/>
              </a:spcAft>
              <a:buNone/>
            </a:pPr>
            <a:endParaRPr sz="1600" dirty="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a:spLocks noGrp="1"/>
          </p:cNvSpPr>
          <p:nvPr>
            <p:ph type="title"/>
          </p:nvPr>
        </p:nvSpPr>
        <p:spPr>
          <a:xfrm>
            <a:off x="311700" y="1148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820" b="1"/>
              <a:t>Scaling</a:t>
            </a:r>
            <a:endParaRPr sz="1820" b="1"/>
          </a:p>
        </p:txBody>
      </p:sp>
      <p:sp>
        <p:nvSpPr>
          <p:cNvPr id="319" name="Google Shape;319;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1" name="Google Shape;321;p53"/>
          <p:cNvPicPr preferRelativeResize="0"/>
          <p:nvPr/>
        </p:nvPicPr>
        <p:blipFill>
          <a:blip r:embed="rId3">
            <a:alphaModFix/>
          </a:blip>
          <a:stretch>
            <a:fillRect/>
          </a:stretch>
        </p:blipFill>
        <p:spPr>
          <a:xfrm>
            <a:off x="594325" y="564525"/>
            <a:ext cx="7345875" cy="4136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body" idx="1"/>
          </p:nvPr>
        </p:nvSpPr>
        <p:spPr>
          <a:xfrm>
            <a:off x="175750" y="185200"/>
            <a:ext cx="8656500" cy="438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700" b="1">
                <a:solidFill>
                  <a:schemeClr val="dk1"/>
                </a:solidFill>
              </a:rPr>
              <a:t>OVERWRITE DIRECTORY</a:t>
            </a:r>
            <a:r>
              <a:rPr lang="en" sz="1700">
                <a:solidFill>
                  <a:schemeClr val="dk1"/>
                </a:solidFill>
              </a:rPr>
              <a:t> is used for storing the cleaned data back into the S3 bucket.</a:t>
            </a:r>
            <a:endParaRPr sz="1700">
              <a:solidFill>
                <a:schemeClr val="dk1"/>
              </a:solidFill>
            </a:endParaRPr>
          </a:p>
          <a:p>
            <a:pPr marL="0" lvl="0" indent="0" algn="l" rtl="0">
              <a:spcBef>
                <a:spcPts val="0"/>
              </a:spcBef>
              <a:spcAft>
                <a:spcPts val="1200"/>
              </a:spcAft>
              <a:buNone/>
            </a:pPr>
            <a:endParaRPr/>
          </a:p>
        </p:txBody>
      </p:sp>
      <p:pic>
        <p:nvPicPr>
          <p:cNvPr id="327" name="Google Shape;327;p54"/>
          <p:cNvPicPr preferRelativeResize="0"/>
          <p:nvPr/>
        </p:nvPicPr>
        <p:blipFill>
          <a:blip r:embed="rId3">
            <a:alphaModFix/>
          </a:blip>
          <a:stretch>
            <a:fillRect/>
          </a:stretch>
        </p:blipFill>
        <p:spPr>
          <a:xfrm>
            <a:off x="613125" y="620300"/>
            <a:ext cx="7296850" cy="4061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5"/>
          <p:cNvSpPr txBox="1">
            <a:spLocks noGrp="1"/>
          </p:cNvSpPr>
          <p:nvPr>
            <p:ph type="body" idx="1"/>
          </p:nvPr>
        </p:nvSpPr>
        <p:spPr>
          <a:xfrm>
            <a:off x="294825" y="169325"/>
            <a:ext cx="8537400" cy="4399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Preprocessed data stored back to S3 bucket.</a:t>
            </a:r>
            <a:endParaRPr>
              <a:solidFill>
                <a:schemeClr val="dk1"/>
              </a:solidFill>
            </a:endParaRPr>
          </a:p>
        </p:txBody>
      </p:sp>
      <p:pic>
        <p:nvPicPr>
          <p:cNvPr id="334" name="Google Shape;334;p55"/>
          <p:cNvPicPr preferRelativeResize="0"/>
          <p:nvPr/>
        </p:nvPicPr>
        <p:blipFill>
          <a:blip r:embed="rId3">
            <a:alphaModFix/>
          </a:blip>
          <a:stretch>
            <a:fillRect/>
          </a:stretch>
        </p:blipFill>
        <p:spPr>
          <a:xfrm>
            <a:off x="753526" y="703650"/>
            <a:ext cx="7620001" cy="386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311700" y="297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t>Explanation of Data Preprocessing Results</a:t>
            </a:r>
            <a:endParaRPr b="1"/>
          </a:p>
          <a:p>
            <a:pPr marL="0" lvl="0" indent="0" algn="l" rtl="0">
              <a:spcBef>
                <a:spcPts val="0"/>
              </a:spcBef>
              <a:spcAft>
                <a:spcPts val="0"/>
              </a:spcAft>
              <a:buNone/>
            </a:pPr>
            <a:endParaRPr/>
          </a:p>
        </p:txBody>
      </p:sp>
      <p:sp>
        <p:nvSpPr>
          <p:cNvPr id="341" name="Google Shape;341;p56"/>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Removing all Null values: </a:t>
            </a:r>
            <a:r>
              <a:rPr lang="en">
                <a:solidFill>
                  <a:schemeClr val="dk1"/>
                </a:solidFill>
              </a:rPr>
              <a:t>By giving column names with NOT NULL we were able to retrieve the rows that are not null. </a:t>
            </a:r>
            <a:endParaRPr>
              <a:solidFill>
                <a:schemeClr val="dk1"/>
              </a:solidFill>
            </a:endParaRPr>
          </a:p>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Clear all negative values: </a:t>
            </a:r>
            <a:r>
              <a:rPr lang="en">
                <a:solidFill>
                  <a:schemeClr val="dk1"/>
                </a:solidFill>
              </a:rPr>
              <a:t>Negative values were found in 2 columns i.e, in Quantity and UnitPrice , By using WHERE Quantity &gt;= 0 and UnitPrice &gt;= 0.</a:t>
            </a:r>
            <a:endParaRPr>
              <a:solidFill>
                <a:schemeClr val="dk1"/>
              </a:solidFill>
            </a:endParaRPr>
          </a:p>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Removing Duplicate Records: </a:t>
            </a:r>
            <a:r>
              <a:rPr lang="en">
                <a:solidFill>
                  <a:schemeClr val="dk1"/>
                </a:solidFill>
              </a:rPr>
              <a:t>By performing a query using DISTINCT we were able to fetch data without any duplicate values.</a:t>
            </a:r>
            <a:endParaRPr>
              <a:solidFill>
                <a:schemeClr val="dk1"/>
              </a:solidFill>
            </a:endParaRPr>
          </a:p>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Normalizing Unit Price and Quantity: </a:t>
            </a:r>
            <a:r>
              <a:rPr lang="en">
                <a:solidFill>
                  <a:schemeClr val="dk1"/>
                </a:solidFill>
              </a:rPr>
              <a:t>In this step we are trying to find max and min values which will help for Scaling.</a:t>
            </a:r>
            <a:endParaRPr>
              <a:solidFill>
                <a:schemeClr val="dk1"/>
              </a:solidFill>
            </a:endParaRPr>
          </a:p>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Scaling: </a:t>
            </a:r>
            <a:r>
              <a:rPr lang="en">
                <a:solidFill>
                  <a:schemeClr val="dk1"/>
                </a:solidFill>
              </a:rPr>
              <a:t>Scaling for Quantity and Unitprice was done by applying the formula  X′= (X - Xmin)/(Xmax - Xmin)</a:t>
            </a:r>
            <a:r>
              <a:rPr lang="en" b="1">
                <a:solidFill>
                  <a:schemeClr val="dk1"/>
                </a:solidFill>
              </a:rPr>
              <a:t>.</a:t>
            </a:r>
            <a:endParaRPr b="1">
              <a:solidFill>
                <a:schemeClr val="dk1"/>
              </a:solidFill>
            </a:endParaRPr>
          </a:p>
          <a:p>
            <a:pPr marL="457200" lvl="0" indent="-342900" algn="l" rtl="0">
              <a:lnSpc>
                <a:spcPct val="100000"/>
              </a:lnSpc>
              <a:spcBef>
                <a:spcPts val="0"/>
              </a:spcBef>
              <a:spcAft>
                <a:spcPts val="0"/>
              </a:spcAft>
              <a:buClr>
                <a:schemeClr val="dk1"/>
              </a:buClr>
              <a:buSzPts val="1800"/>
              <a:buFont typeface="Nunito Light"/>
              <a:buChar char="●"/>
            </a:pPr>
            <a:r>
              <a:rPr lang="en" b="1">
                <a:solidFill>
                  <a:schemeClr val="dk1"/>
                </a:solidFill>
              </a:rPr>
              <a:t>Standardizing InvoiceDate Format: </a:t>
            </a:r>
            <a:r>
              <a:rPr lang="en">
                <a:solidFill>
                  <a:schemeClr val="dk1"/>
                </a:solidFill>
              </a:rPr>
              <a:t>By using UNIXTIME we converted the format of the date and time from MM/DD/YYYY to YYYY/MM/DD.</a:t>
            </a:r>
            <a:endParaRPr>
              <a:solidFill>
                <a:schemeClr val="dk1"/>
              </a:solidFill>
            </a:endParaRPr>
          </a:p>
          <a:p>
            <a:pPr marL="457200" lvl="0" indent="-317500" algn="l" rtl="0">
              <a:lnSpc>
                <a:spcPct val="100000"/>
              </a:lnSpc>
              <a:spcBef>
                <a:spcPts val="0"/>
              </a:spcBef>
              <a:spcAft>
                <a:spcPts val="0"/>
              </a:spcAft>
              <a:buClr>
                <a:schemeClr val="dk1"/>
              </a:buClr>
              <a:buSzPts val="1400"/>
              <a:buFont typeface="Nunito Light"/>
              <a:buChar char="●"/>
            </a:pPr>
            <a:r>
              <a:rPr lang="en">
                <a:solidFill>
                  <a:schemeClr val="dk1"/>
                </a:solidFill>
              </a:rPr>
              <a:t>All the output files were merged and stored back to S3</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 Analysis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Count of Customers per Country</a:t>
            </a:r>
            <a:endParaRPr/>
          </a:p>
        </p:txBody>
      </p:sp>
      <p:sp>
        <p:nvSpPr>
          <p:cNvPr id="354" name="Google Shape;354;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5" name="Google Shape;355;p58"/>
          <p:cNvPicPr preferRelativeResize="0"/>
          <p:nvPr/>
        </p:nvPicPr>
        <p:blipFill>
          <a:blip r:embed="rId3">
            <a:alphaModFix/>
          </a:blip>
          <a:stretch>
            <a:fillRect/>
          </a:stretch>
        </p:blipFill>
        <p:spPr>
          <a:xfrm>
            <a:off x="311700" y="1017725"/>
            <a:ext cx="8520600" cy="3551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Top Customers by Revenue</a:t>
            </a:r>
            <a:endParaRPr sz="2500"/>
          </a:p>
        </p:txBody>
      </p:sp>
      <p:sp>
        <p:nvSpPr>
          <p:cNvPr id="362" name="Google Shape;362;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3" name="Google Shape;363;p59"/>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Monthly Revenue Trend</a:t>
            </a:r>
            <a:endParaRPr sz="2500"/>
          </a:p>
        </p:txBody>
      </p:sp>
      <p:sp>
        <p:nvSpPr>
          <p:cNvPr id="370" name="Google Shape;370;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1" name="Google Shape;371;p60"/>
          <p:cNvPicPr preferRelativeResize="0"/>
          <p:nvPr/>
        </p:nvPicPr>
        <p:blipFill>
          <a:blip r:embed="rId3">
            <a:alphaModFix/>
          </a:blip>
          <a:stretch>
            <a:fillRect/>
          </a:stretch>
        </p:blipFill>
        <p:spPr>
          <a:xfrm>
            <a:off x="311701" y="1152475"/>
            <a:ext cx="8520600" cy="3416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T</a:t>
            </a:r>
            <a:r>
              <a:rPr lang="en" sz="2500">
                <a:highlight>
                  <a:srgbClr val="FFFFFF"/>
                </a:highlight>
              </a:rPr>
              <a:t>op 10 Revenue-Generating Products Per Country</a:t>
            </a:r>
            <a:endParaRPr sz="2500"/>
          </a:p>
        </p:txBody>
      </p:sp>
      <p:sp>
        <p:nvSpPr>
          <p:cNvPr id="378" name="Google Shape;378;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9" name="Google Shape;379;p61"/>
          <p:cNvPicPr preferRelativeResize="0"/>
          <p:nvPr/>
        </p:nvPicPr>
        <p:blipFill>
          <a:blip r:embed="rId3">
            <a:alphaModFix/>
          </a:blip>
          <a:stretch>
            <a:fillRect/>
          </a:stretch>
        </p:blipFill>
        <p:spPr>
          <a:xfrm>
            <a:off x="311701" y="1152475"/>
            <a:ext cx="8520600" cy="34163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Average Quantity Purchased Per Product Per Customer</a:t>
            </a:r>
            <a:endParaRPr sz="2500"/>
          </a:p>
        </p:txBody>
      </p:sp>
      <p:sp>
        <p:nvSpPr>
          <p:cNvPr id="386" name="Google Shape;38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7" name="Google Shape;387;p62"/>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a:t>
            </a:r>
            <a:endParaRPr/>
          </a:p>
        </p:txBody>
      </p:sp>
      <p:sp>
        <p:nvSpPr>
          <p:cNvPr id="85" name="Google Shape;85;p18"/>
          <p:cNvSpPr txBox="1">
            <a:spLocks noGrp="1"/>
          </p:cNvSpPr>
          <p:nvPr>
            <p:ph type="body" idx="1"/>
          </p:nvPr>
        </p:nvSpPr>
        <p:spPr>
          <a:xfrm>
            <a:off x="311700" y="1303625"/>
            <a:ext cx="8520600" cy="34326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1200"/>
              </a:spcBef>
              <a:spcAft>
                <a:spcPts val="0"/>
              </a:spcAft>
              <a:buNone/>
            </a:pPr>
            <a:r>
              <a:rPr lang="en" sz="1600" b="1" dirty="0">
                <a:solidFill>
                  <a:schemeClr val="dk1"/>
                </a:solidFill>
              </a:rPr>
              <a:t>Data Preprocessing and Storage:</a:t>
            </a:r>
            <a:r>
              <a:rPr lang="en" sz="1600" dirty="0">
                <a:solidFill>
                  <a:schemeClr val="dk1"/>
                </a:solidFill>
              </a:rPr>
              <a:t> </a:t>
            </a:r>
            <a:endParaRPr sz="1600" dirty="0">
              <a:solidFill>
                <a:schemeClr val="dk1"/>
              </a:solidFill>
            </a:endParaRPr>
          </a:p>
          <a:p>
            <a:pPr marL="457200" lvl="0" indent="-330200" algn="l" rtl="0">
              <a:lnSpc>
                <a:spcPct val="100000"/>
              </a:lnSpc>
              <a:spcBef>
                <a:spcPts val="1200"/>
              </a:spcBef>
              <a:spcAft>
                <a:spcPts val="0"/>
              </a:spcAft>
              <a:buClr>
                <a:schemeClr val="dk1"/>
              </a:buClr>
              <a:buSzPts val="1600"/>
              <a:buChar char="●"/>
            </a:pPr>
            <a:r>
              <a:rPr lang="en" sz="1600" dirty="0">
                <a:solidFill>
                  <a:schemeClr val="dk1"/>
                </a:solidFill>
              </a:rPr>
              <a:t>Store, and preprocess an online retail dataset using big data tools such as Hadoop, Hive, and AWS services efficiently.</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Clean, transform the raw data into a well-structured format by extracting key RFM (Recency, Frequency, Monetary) metrics for each customer. </a:t>
            </a:r>
            <a:endParaRPr sz="1600" b="1"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Store pre-processed data in Amazon S3 and use Apache Spark for advanced analysis.</a:t>
            </a:r>
            <a:endParaRPr sz="1600" dirty="0">
              <a:solidFill>
                <a:schemeClr val="dk1"/>
              </a:solidFill>
            </a:endParaRPr>
          </a:p>
          <a:p>
            <a:pPr marL="0" lvl="0" indent="0" algn="l" rtl="0">
              <a:lnSpc>
                <a:spcPct val="100000"/>
              </a:lnSpc>
              <a:spcBef>
                <a:spcPts val="1200"/>
              </a:spcBef>
              <a:spcAft>
                <a:spcPts val="0"/>
              </a:spcAft>
              <a:buNone/>
            </a:pPr>
            <a:r>
              <a:rPr lang="en" sz="1600" b="1" dirty="0">
                <a:solidFill>
                  <a:schemeClr val="dk1"/>
                </a:solidFill>
              </a:rPr>
              <a:t>Data Analytics and Insights:</a:t>
            </a:r>
            <a:endParaRPr sz="1600" b="1" dirty="0">
              <a:solidFill>
                <a:schemeClr val="dk1"/>
              </a:solidFill>
            </a:endParaRPr>
          </a:p>
          <a:p>
            <a:pPr marL="457200" lvl="0" indent="-330200" algn="l" rtl="0">
              <a:lnSpc>
                <a:spcPct val="100000"/>
              </a:lnSpc>
              <a:spcBef>
                <a:spcPts val="1200"/>
              </a:spcBef>
              <a:spcAft>
                <a:spcPts val="0"/>
              </a:spcAft>
              <a:buClr>
                <a:schemeClr val="dk1"/>
              </a:buClr>
              <a:buSzPts val="1600"/>
              <a:buChar char="●"/>
            </a:pPr>
            <a:r>
              <a:rPr lang="en" sz="1600" dirty="0">
                <a:solidFill>
                  <a:schemeClr val="dk1"/>
                </a:solidFill>
              </a:rPr>
              <a:t>Perform customer segmentation using Spark MLlib’s K-Means and Gaussian Mixture Model(GMM) clustering.</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Visualize customer segments and purchasing patterns using Matplotlib and Seaborn to provide actionable insights for marketing and customer relationship management.</a:t>
            </a:r>
            <a:endParaRPr sz="1600" dirty="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Max and Min Revenue Per Product</a:t>
            </a:r>
            <a:endParaRPr sz="2500"/>
          </a:p>
        </p:txBody>
      </p:sp>
      <p:sp>
        <p:nvSpPr>
          <p:cNvPr id="394" name="Google Shape;394;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5" name="Google Shape;395;p63"/>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highlight>
                  <a:srgbClr val="FFFFFF"/>
                </a:highlight>
              </a:rPr>
              <a:t>Customer Purchase Behavior: Avg Revenue, Quantity, &amp; Invoices</a:t>
            </a:r>
            <a:endParaRPr sz="2200"/>
          </a:p>
        </p:txBody>
      </p:sp>
      <p:sp>
        <p:nvSpPr>
          <p:cNvPr id="402" name="Google Shape;402;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3" name="Google Shape;403;p64"/>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Calculate Recency</a:t>
            </a:r>
            <a:endParaRPr sz="2500"/>
          </a:p>
        </p:txBody>
      </p:sp>
      <p:sp>
        <p:nvSpPr>
          <p:cNvPr id="410" name="Google Shape;410;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1" name="Google Shape;411;p65"/>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Calculate Frequency</a:t>
            </a:r>
            <a:endParaRPr sz="2500"/>
          </a:p>
        </p:txBody>
      </p:sp>
      <p:sp>
        <p:nvSpPr>
          <p:cNvPr id="418" name="Google Shape;418;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9" name="Google Shape;419;p66"/>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highlight>
                  <a:srgbClr val="FFFFFF"/>
                </a:highlight>
              </a:rPr>
              <a:t>Calculate Monetary</a:t>
            </a:r>
            <a:endParaRPr sz="2500"/>
          </a:p>
        </p:txBody>
      </p:sp>
      <p:sp>
        <p:nvSpPr>
          <p:cNvPr id="426" name="Google Shape;426;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7" name="Google Shape;427;p67"/>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Merging all the metrics into one Dataframe</a:t>
            </a:r>
            <a:endParaRPr/>
          </a:p>
        </p:txBody>
      </p:sp>
      <p:sp>
        <p:nvSpPr>
          <p:cNvPr id="434" name="Google Shape;43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5" name="Google Shape;435;p68"/>
          <p:cNvPicPr preferRelativeResize="0"/>
          <p:nvPr/>
        </p:nvPicPr>
        <p:blipFill>
          <a:blip r:embed="rId3">
            <a:alphaModFix/>
          </a:blip>
          <a:stretch>
            <a:fillRect/>
          </a:stretch>
        </p:blipFill>
        <p:spPr>
          <a:xfrm>
            <a:off x="311701" y="1152475"/>
            <a:ext cx="8520600" cy="34163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Saving the dataframe as a csv file in S3 bucket</a:t>
            </a:r>
            <a:endParaRPr/>
          </a:p>
        </p:txBody>
      </p:sp>
      <p:sp>
        <p:nvSpPr>
          <p:cNvPr id="442" name="Google Shape;44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3" name="Google Shape;443;p69"/>
          <p:cNvPicPr preferRelativeResize="0"/>
          <p:nvPr/>
        </p:nvPicPr>
        <p:blipFill>
          <a:blip r:embed="rId3">
            <a:alphaModFix/>
          </a:blip>
          <a:stretch>
            <a:fillRect/>
          </a:stretch>
        </p:blipFill>
        <p:spPr>
          <a:xfrm>
            <a:off x="311700" y="1107550"/>
            <a:ext cx="8520600" cy="34613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Output folder of S3 bucket</a:t>
            </a:r>
            <a:endParaRPr/>
          </a:p>
        </p:txBody>
      </p:sp>
      <p:sp>
        <p:nvSpPr>
          <p:cNvPr id="450" name="Google Shape;450;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1" name="Google Shape;451;p70"/>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Explanation of Data Analysis Results</a:t>
            </a:r>
            <a:endParaRPr/>
          </a:p>
        </p:txBody>
      </p:sp>
      <p:sp>
        <p:nvSpPr>
          <p:cNvPr id="458" name="Google Shape;458;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SzPts val="1600"/>
              <a:buChar char="●"/>
            </a:pPr>
            <a:r>
              <a:rPr lang="en" sz="1600" b="1" dirty="0">
                <a:solidFill>
                  <a:schemeClr val="dk1"/>
                </a:solidFill>
              </a:rPr>
              <a:t>Count of Customers per Country:</a:t>
            </a:r>
            <a:r>
              <a:rPr lang="en" sz="1600" dirty="0">
                <a:solidFill>
                  <a:schemeClr val="dk1"/>
                </a:solidFill>
              </a:rPr>
              <a:t> Unique customers by region</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Top Customers by Revenue:</a:t>
            </a:r>
            <a:r>
              <a:rPr lang="en" sz="1600" dirty="0">
                <a:solidFill>
                  <a:schemeClr val="dk1"/>
                </a:solidFill>
                <a:highlight>
                  <a:srgbClr val="FFFFFF"/>
                </a:highlight>
              </a:rPr>
              <a:t> Highest spending customers</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Monthly Revenue Trend:</a:t>
            </a:r>
            <a:r>
              <a:rPr lang="en" sz="1600" dirty="0">
                <a:solidFill>
                  <a:schemeClr val="dk1"/>
                </a:solidFill>
                <a:highlight>
                  <a:srgbClr val="FFFFFF"/>
                </a:highlight>
              </a:rPr>
              <a:t> Sales trend over time</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T</a:t>
            </a:r>
            <a:r>
              <a:rPr lang="en" sz="1600" b="1" dirty="0">
                <a:solidFill>
                  <a:schemeClr val="dk1"/>
                </a:solidFill>
                <a:highlight>
                  <a:srgbClr val="FFFFFF"/>
                </a:highlight>
              </a:rPr>
              <a:t>op 10 Revenue-Generating Products Per Country:</a:t>
            </a:r>
            <a:r>
              <a:rPr lang="en" sz="1600" dirty="0">
                <a:solidFill>
                  <a:schemeClr val="dk1"/>
                </a:solidFill>
                <a:highlight>
                  <a:srgbClr val="FFFFFF"/>
                </a:highlight>
              </a:rPr>
              <a:t> Bestsellers by country</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Average Quantity Purchased Per Product Per Customer:</a:t>
            </a:r>
            <a:r>
              <a:rPr lang="en" sz="1600" dirty="0">
                <a:solidFill>
                  <a:schemeClr val="dk1"/>
                </a:solidFill>
                <a:highlight>
                  <a:srgbClr val="FFFFFF"/>
                </a:highlight>
              </a:rPr>
              <a:t> Typical purchase quantity</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Max and Min Revenue Per Product:</a:t>
            </a:r>
            <a:r>
              <a:rPr lang="en" sz="1600" dirty="0">
                <a:solidFill>
                  <a:schemeClr val="dk1"/>
                </a:solidFill>
                <a:highlight>
                  <a:srgbClr val="FFFFFF"/>
                </a:highlight>
              </a:rPr>
              <a:t> Product revenue extremes</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Customer Purchase Behavior: Avg Revenue, Quantity, &amp; Invoices:</a:t>
            </a:r>
            <a:r>
              <a:rPr lang="en" sz="1600" dirty="0">
                <a:solidFill>
                  <a:schemeClr val="dk1"/>
                </a:solidFill>
                <a:highlight>
                  <a:srgbClr val="FFFFFF"/>
                </a:highlight>
              </a:rPr>
              <a:t> Overall buying behavior</a:t>
            </a:r>
            <a:endParaRPr sz="1600" dirty="0">
              <a:solidFill>
                <a:schemeClr val="dk1"/>
              </a:solidFill>
              <a:highlight>
                <a:srgbClr val="FFFFFF"/>
              </a:highlight>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highlight>
                  <a:srgbClr val="FFFFFF"/>
                </a:highlight>
              </a:rPr>
              <a:t>Calculate Recency, Frequency, Monetary:</a:t>
            </a:r>
            <a:r>
              <a:rPr lang="en" sz="1600" dirty="0">
                <a:solidFill>
                  <a:schemeClr val="dk1"/>
                </a:solidFill>
                <a:highlight>
                  <a:srgbClr val="FFFFFF"/>
                </a:highlight>
              </a:rPr>
              <a:t>  RFM for segmentation</a:t>
            </a:r>
            <a:endParaRPr sz="1600" dirty="0">
              <a:solidFill>
                <a:schemeClr val="dk1"/>
              </a:solidFill>
              <a:highlight>
                <a:srgbClr val="FFFFFF"/>
              </a:highlight>
            </a:endParaRPr>
          </a:p>
          <a:p>
            <a:pPr marL="457200" lvl="0" indent="0" algn="l" rtl="0">
              <a:lnSpc>
                <a:spcPct val="100000"/>
              </a:lnSpc>
              <a:spcBef>
                <a:spcPts val="0"/>
              </a:spcBef>
              <a:spcAft>
                <a:spcPts val="0"/>
              </a:spcAft>
              <a:buNone/>
            </a:pPr>
            <a:endParaRPr sz="1600" dirty="0">
              <a:solidFill>
                <a:schemeClr val="dk1"/>
              </a:solidFill>
              <a:highlight>
                <a:srgbClr val="FFFFFF"/>
              </a:highlight>
            </a:endParaRPr>
          </a:p>
          <a:p>
            <a:pPr marL="457200" lvl="0" indent="0" algn="l" rtl="0">
              <a:lnSpc>
                <a:spcPct val="100000"/>
              </a:lnSpc>
              <a:spcBef>
                <a:spcPts val="0"/>
              </a:spcBef>
              <a:spcAft>
                <a:spcPts val="0"/>
              </a:spcAft>
              <a:buNone/>
            </a:pPr>
            <a:endParaRPr sz="1600" dirty="0">
              <a:solidFill>
                <a:schemeClr val="dk1"/>
              </a:solidFill>
              <a:highlight>
                <a:srgbClr val="FFFFFF"/>
              </a:highlight>
            </a:endParaRPr>
          </a:p>
          <a:p>
            <a:pPr marL="457200" lvl="0" indent="0" algn="l" rtl="0">
              <a:lnSpc>
                <a:spcPct val="100000"/>
              </a:lnSpc>
              <a:spcBef>
                <a:spcPts val="0"/>
              </a:spcBef>
              <a:spcAft>
                <a:spcPts val="0"/>
              </a:spcAft>
              <a:buNone/>
            </a:pPr>
            <a:endParaRPr sz="1600" dirty="0">
              <a:solidFill>
                <a:schemeClr val="dk1"/>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Features</a:t>
            </a:r>
            <a:endParaRPr/>
          </a:p>
        </p:txBody>
      </p:sp>
      <p:sp>
        <p:nvSpPr>
          <p:cNvPr id="91" name="Google Shape;91;p19"/>
          <p:cNvSpPr txBox="1">
            <a:spLocks noGrp="1"/>
          </p:cNvSpPr>
          <p:nvPr>
            <p:ph type="body" idx="1"/>
          </p:nvPr>
        </p:nvSpPr>
        <p:spPr>
          <a:xfrm>
            <a:off x="311700" y="1121025"/>
            <a:ext cx="8732700" cy="3034647"/>
          </a:xfrm>
          <a:prstGeom prst="rect">
            <a:avLst/>
          </a:prstGeom>
        </p:spPr>
        <p:txBody>
          <a:bodyPr spcFirstLastPara="1" wrap="square" lIns="91425" tIns="91425" rIns="91425" bIns="91425" anchor="t" anchorCtr="0">
            <a:spAutoFit/>
          </a:bodyPr>
          <a:lstStyle/>
          <a:p>
            <a:pPr marL="457200" lvl="0" indent="-330200" algn="l" rtl="0">
              <a:lnSpc>
                <a:spcPct val="100000"/>
              </a:lnSpc>
              <a:spcBef>
                <a:spcPts val="1200"/>
              </a:spcBef>
              <a:spcAft>
                <a:spcPts val="0"/>
              </a:spcAft>
              <a:buClr>
                <a:schemeClr val="dk1"/>
              </a:buClr>
              <a:buSzPts val="1600"/>
              <a:buFont typeface="DM Sans"/>
              <a:buChar char="●"/>
            </a:pPr>
            <a:r>
              <a:rPr lang="en" sz="1600" b="1" dirty="0">
                <a:solidFill>
                  <a:schemeClr val="dk1"/>
                </a:solidFill>
              </a:rPr>
              <a:t>Data Cleaning:</a:t>
            </a:r>
            <a:r>
              <a:rPr lang="en" sz="1600" dirty="0">
                <a:solidFill>
                  <a:schemeClr val="dk1"/>
                </a:solidFill>
              </a:rPr>
              <a:t> Deleting duplicate records, handling missing values and removing or adjusting erroneous records (e.g., negative or zero quantities and unit prices).</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Data Transformation:</a:t>
            </a:r>
            <a:r>
              <a:rPr lang="en" sz="1600" dirty="0">
                <a:solidFill>
                  <a:schemeClr val="dk1"/>
                </a:solidFill>
              </a:rPr>
              <a:t> Standardizing date formats, and applying normalization or encoding categorical features wherever necessary.</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Storage:</a:t>
            </a:r>
            <a:r>
              <a:rPr lang="en" sz="1600" dirty="0">
                <a:solidFill>
                  <a:schemeClr val="dk1"/>
                </a:solidFill>
              </a:rPr>
              <a:t> Used AWS S3 buckets &amp; EMR clusters to manage large-scale data processing.</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Querying:</a:t>
            </a:r>
            <a:r>
              <a:rPr lang="en" sz="1600" dirty="0">
                <a:solidFill>
                  <a:schemeClr val="dk1"/>
                </a:solidFill>
              </a:rPr>
              <a:t> HiveQL queries are executed to perform Data Cleaning, and Transformation.</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Data Analysis:</a:t>
            </a:r>
            <a:r>
              <a:rPr lang="en" sz="1600" dirty="0">
                <a:solidFill>
                  <a:schemeClr val="dk1"/>
                </a:solidFill>
              </a:rPr>
              <a:t> Used PySpark to perform EDA and RFM metric extraction.</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ML-Based Analytics:</a:t>
            </a:r>
            <a:r>
              <a:rPr lang="en" sz="1600" dirty="0">
                <a:solidFill>
                  <a:schemeClr val="dk1"/>
                </a:solidFill>
              </a:rPr>
              <a:t> Applied K-Means and GMM Clustering using Spark MLlib for customer segmentation.</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Visualization: </a:t>
            </a:r>
            <a:r>
              <a:rPr lang="en" sz="1600" dirty="0">
                <a:solidFill>
                  <a:schemeClr val="dk1"/>
                </a:solidFill>
              </a:rPr>
              <a:t>Used Python libraries (Matplotlib, Seaborn).</a:t>
            </a:r>
            <a:endParaRPr sz="1600" dirty="0">
              <a:solidFill>
                <a:schemeClr val="dk1"/>
              </a:solidFill>
            </a:endParaRPr>
          </a:p>
          <a:p>
            <a:pPr marL="0" lvl="0" indent="0" algn="l" rtl="0">
              <a:lnSpc>
                <a:spcPct val="95000"/>
              </a:lnSpc>
              <a:spcBef>
                <a:spcPts val="0"/>
              </a:spcBef>
              <a:spcAft>
                <a:spcPts val="0"/>
              </a:spcAft>
              <a:buClr>
                <a:schemeClr val="dk1"/>
              </a:buClr>
              <a:buSzPts val="1018"/>
              <a:buFont typeface="Arial"/>
              <a:buNone/>
            </a:pPr>
            <a:endParaRPr sz="1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title"/>
          </p:nvPr>
        </p:nvSpPr>
        <p:spPr>
          <a:xfrm>
            <a:off x="0" y="0"/>
            <a:ext cx="8832300" cy="44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RFM Percentile Thresholds:</a:t>
            </a:r>
            <a:endParaRPr/>
          </a:p>
        </p:txBody>
      </p:sp>
      <p:sp>
        <p:nvSpPr>
          <p:cNvPr id="470" name="Google Shape;470;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1" name="Google Shape;471;p73"/>
          <p:cNvPicPr preferRelativeResize="0"/>
          <p:nvPr/>
        </p:nvPicPr>
        <p:blipFill>
          <a:blip r:embed="rId3">
            <a:alphaModFix/>
          </a:blip>
          <a:stretch>
            <a:fillRect/>
          </a:stretch>
        </p:blipFill>
        <p:spPr>
          <a:xfrm>
            <a:off x="0" y="445025"/>
            <a:ext cx="9144000" cy="469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4"/>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K-Means Clustering:</a:t>
            </a:r>
            <a:endParaRPr/>
          </a:p>
        </p:txBody>
      </p:sp>
      <p:sp>
        <p:nvSpPr>
          <p:cNvPr id="478" name="Google Shape;478;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9" name="Google Shape;479;p74"/>
          <p:cNvPicPr preferRelativeResize="0"/>
          <p:nvPr/>
        </p:nvPicPr>
        <p:blipFill>
          <a:blip r:embed="rId3">
            <a:alphaModFix/>
          </a:blip>
          <a:stretch>
            <a:fillRect/>
          </a:stretch>
        </p:blipFill>
        <p:spPr>
          <a:xfrm>
            <a:off x="0" y="575275"/>
            <a:ext cx="9144000" cy="457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5"/>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Statistics and Evaluation of K-Means:</a:t>
            </a:r>
            <a:endParaRPr/>
          </a:p>
        </p:txBody>
      </p:sp>
      <p:sp>
        <p:nvSpPr>
          <p:cNvPr id="485" name="Google Shape;485;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6" name="Google Shape;486;p75"/>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6"/>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Cluster Interpretation using K-Means:</a:t>
            </a:r>
            <a:endParaRPr/>
          </a:p>
        </p:txBody>
      </p:sp>
      <p:sp>
        <p:nvSpPr>
          <p:cNvPr id="492" name="Google Shape;492;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3" name="Google Shape;493;p76"/>
          <p:cNvPicPr preferRelativeResize="0"/>
          <p:nvPr/>
        </p:nvPicPr>
        <p:blipFill>
          <a:blip r:embed="rId3">
            <a:alphaModFix/>
          </a:blip>
          <a:stretch>
            <a:fillRect/>
          </a:stretch>
        </p:blipFill>
        <p:spPr>
          <a:xfrm>
            <a:off x="0" y="588400"/>
            <a:ext cx="9144000" cy="4555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7"/>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Gaussian Mixture Model Clustering:</a:t>
            </a:r>
            <a:endParaRPr/>
          </a:p>
        </p:txBody>
      </p:sp>
      <p:sp>
        <p:nvSpPr>
          <p:cNvPr id="499" name="Google Shape;499;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0" name="Google Shape;500;p77"/>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8"/>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Statistics and Evaluation of GMM:</a:t>
            </a:r>
            <a:endParaRPr/>
          </a:p>
        </p:txBody>
      </p:sp>
      <p:sp>
        <p:nvSpPr>
          <p:cNvPr id="506" name="Google Shape;506;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7" name="Google Shape;507;p78"/>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9"/>
          <p:cNvSpPr txBox="1">
            <a:spLocks noGrp="1"/>
          </p:cNvSpPr>
          <p:nvPr>
            <p:ph type="title"/>
          </p:nvPr>
        </p:nvSpPr>
        <p:spPr>
          <a:xfrm>
            <a:off x="0" y="0"/>
            <a:ext cx="8832300" cy="61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Cluster Interpretation using GMM:</a:t>
            </a:r>
            <a:endParaRPr/>
          </a:p>
          <a:p>
            <a:pPr marL="0" lvl="0" indent="0" algn="l" rtl="0">
              <a:spcBef>
                <a:spcPts val="0"/>
              </a:spcBef>
              <a:spcAft>
                <a:spcPts val="0"/>
              </a:spcAft>
              <a:buNone/>
            </a:pPr>
            <a:endParaRPr/>
          </a:p>
        </p:txBody>
      </p:sp>
      <p:sp>
        <p:nvSpPr>
          <p:cNvPr id="513" name="Google Shape;513;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4" name="Google Shape;514;p79"/>
          <p:cNvPicPr preferRelativeResize="0"/>
          <p:nvPr/>
        </p:nvPicPr>
        <p:blipFill>
          <a:blip r:embed="rId3">
            <a:alphaModFix/>
          </a:blip>
          <a:stretch>
            <a:fillRect/>
          </a:stretch>
        </p:blipFill>
        <p:spPr>
          <a:xfrm>
            <a:off x="0" y="618850"/>
            <a:ext cx="9144000" cy="45246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Displaying Cluster Results of K-Means and GMM:</a:t>
            </a:r>
            <a:endParaRPr/>
          </a:p>
        </p:txBody>
      </p:sp>
      <p:sp>
        <p:nvSpPr>
          <p:cNvPr id="520" name="Google Shape;52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1" name="Google Shape;521;p80"/>
          <p:cNvPicPr preferRelativeResize="0"/>
          <p:nvPr/>
        </p:nvPicPr>
        <p:blipFill>
          <a:blip r:embed="rId3">
            <a:alphaModFix/>
          </a:blip>
          <a:stretch>
            <a:fillRect/>
          </a:stretch>
        </p:blipFill>
        <p:spPr>
          <a:xfrm>
            <a:off x="0" y="572700"/>
            <a:ext cx="9144000" cy="4570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1"/>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Storing Final Result into S3 Bucket:</a:t>
            </a:r>
            <a:endParaRPr/>
          </a:p>
        </p:txBody>
      </p:sp>
      <p:sp>
        <p:nvSpPr>
          <p:cNvPr id="527" name="Google Shape;527;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8" name="Google Shape;528;p81"/>
          <p:cNvPicPr preferRelativeResize="0"/>
          <p:nvPr/>
        </p:nvPicPr>
        <p:blipFill>
          <a:blip r:embed="rId3">
            <a:alphaModFix/>
          </a:blip>
          <a:stretch>
            <a:fillRect/>
          </a:stretch>
        </p:blipFill>
        <p:spPr>
          <a:xfrm>
            <a:off x="0" y="588400"/>
            <a:ext cx="9144000" cy="4555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2"/>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 Data in S3:</a:t>
            </a:r>
            <a:endParaRPr/>
          </a:p>
        </p:txBody>
      </p:sp>
      <p:sp>
        <p:nvSpPr>
          <p:cNvPr id="534" name="Google Shape;534;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35" name="Google Shape;535;p82"/>
          <p:cNvPicPr preferRelativeResize="0"/>
          <p:nvPr/>
        </p:nvPicPr>
        <p:blipFill>
          <a:blip r:embed="rId3">
            <a:alphaModFix/>
          </a:blip>
          <a:stretch>
            <a:fillRect/>
          </a:stretch>
        </p:blipFill>
        <p:spPr>
          <a:xfrm>
            <a:off x="95250" y="618849"/>
            <a:ext cx="8953500" cy="4472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505750" y="4036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Model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Explanation of Clustering results using ML Models</a:t>
            </a:r>
            <a:endParaRPr/>
          </a:p>
        </p:txBody>
      </p:sp>
      <p:sp>
        <p:nvSpPr>
          <p:cNvPr id="541" name="Google Shape;541;p83"/>
          <p:cNvSpPr txBox="1">
            <a:spLocks noGrp="1"/>
          </p:cNvSpPr>
          <p:nvPr>
            <p:ph type="body" idx="1"/>
          </p:nvPr>
        </p:nvSpPr>
        <p:spPr>
          <a:xfrm>
            <a:off x="311700" y="1152475"/>
            <a:ext cx="8520600" cy="3877954"/>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SzPts val="770"/>
              <a:buNone/>
            </a:pPr>
            <a:r>
              <a:rPr lang="en" sz="1600" b="1" dirty="0">
                <a:solidFill>
                  <a:schemeClr val="dk1"/>
                </a:solidFill>
              </a:rPr>
              <a:t>RFM Percentile Thresholds: </a:t>
            </a:r>
            <a:r>
              <a:rPr lang="en" sz="1600" dirty="0">
                <a:solidFill>
                  <a:schemeClr val="dk1"/>
                </a:solidFill>
              </a:rPr>
              <a:t>Computed percentile values for Recency, Frequency and Monetary features for cluster interpretation.</a:t>
            </a:r>
            <a:endParaRPr sz="1600"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K-Means Clustering: </a:t>
            </a:r>
            <a:r>
              <a:rPr lang="en" sz="1600" dirty="0">
                <a:solidFill>
                  <a:schemeClr val="dk1"/>
                </a:solidFill>
              </a:rPr>
              <a:t>Segmenting customers using K-Means algorithm on RFM data.</a:t>
            </a:r>
            <a:endParaRPr sz="1600"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Statistics and Evaluation of K-Means: </a:t>
            </a:r>
            <a:r>
              <a:rPr lang="en" sz="1600" dirty="0">
                <a:solidFill>
                  <a:schemeClr val="dk1"/>
                </a:solidFill>
              </a:rPr>
              <a:t>Evaluated K-Means clustering using metrics like Silhouette score and analyzed summary statistics for each cluster.</a:t>
            </a:r>
            <a:endParaRPr sz="1600"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Cluster Interpretation using K-Means: </a:t>
            </a:r>
            <a:r>
              <a:rPr lang="en" sz="1600" dirty="0">
                <a:solidFill>
                  <a:schemeClr val="dk1"/>
                </a:solidFill>
              </a:rPr>
              <a:t>Labelled each cluster based on percentile distribution.</a:t>
            </a:r>
            <a:endParaRPr sz="1600"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Gaussian Mixture Model Clustering: </a:t>
            </a:r>
            <a:r>
              <a:rPr lang="en" sz="1600" dirty="0">
                <a:solidFill>
                  <a:schemeClr val="dk1"/>
                </a:solidFill>
              </a:rPr>
              <a:t>Segmenting customers using GMM algorithm.</a:t>
            </a:r>
            <a:endParaRPr sz="1600" b="1"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Statistics and Evaluation of GMM: </a:t>
            </a:r>
            <a:r>
              <a:rPr lang="en" sz="1600" dirty="0">
                <a:solidFill>
                  <a:schemeClr val="dk1"/>
                </a:solidFill>
              </a:rPr>
              <a:t>Evaluated GMM clustering using metrics like approximate Silhouette score and analyzed summary statistics for each cluster.</a:t>
            </a:r>
            <a:endParaRPr sz="1600" b="1"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Cluster Interpretation using GMM: </a:t>
            </a:r>
            <a:r>
              <a:rPr lang="en" sz="1600" dirty="0">
                <a:solidFill>
                  <a:schemeClr val="dk1"/>
                </a:solidFill>
              </a:rPr>
              <a:t>Labelled each cluster based on percentile distribution.</a:t>
            </a:r>
            <a:endParaRPr sz="1600" dirty="0">
              <a:solidFill>
                <a:schemeClr val="dk1"/>
              </a:solidFill>
            </a:endParaRPr>
          </a:p>
          <a:p>
            <a:pPr marL="0" lvl="0" indent="0" algn="l" rtl="0">
              <a:lnSpc>
                <a:spcPct val="100000"/>
              </a:lnSpc>
              <a:spcBef>
                <a:spcPts val="0"/>
              </a:spcBef>
              <a:spcAft>
                <a:spcPts val="0"/>
              </a:spcAft>
              <a:buSzPts val="770"/>
              <a:buNone/>
            </a:pPr>
            <a:r>
              <a:rPr lang="en" sz="1600" b="1" dirty="0">
                <a:solidFill>
                  <a:schemeClr val="dk1"/>
                </a:solidFill>
              </a:rPr>
              <a:t>Displaying Cluster Results of K-Means and GMM: </a:t>
            </a:r>
            <a:r>
              <a:rPr lang="en" sz="1600" dirty="0">
                <a:solidFill>
                  <a:schemeClr val="dk1"/>
                </a:solidFill>
              </a:rPr>
              <a:t>Displaying the cluster results of both K-Means and GMM for comparison.</a:t>
            </a:r>
            <a:endParaRPr sz="1600" dirty="0">
              <a:solidFill>
                <a:schemeClr val="dk1"/>
              </a:solidFill>
            </a:endParaRPr>
          </a:p>
          <a:p>
            <a:pPr marL="0" lvl="0" indent="0" algn="l" rtl="0">
              <a:lnSpc>
                <a:spcPct val="100000"/>
              </a:lnSpc>
              <a:spcBef>
                <a:spcPts val="0"/>
              </a:spcBef>
              <a:spcAft>
                <a:spcPts val="0"/>
              </a:spcAft>
              <a:buClr>
                <a:schemeClr val="dk1"/>
              </a:buClr>
              <a:buSzPts val="770"/>
              <a:buFont typeface="Arial"/>
              <a:buNone/>
            </a:pPr>
            <a:r>
              <a:rPr lang="en" sz="1600" b="1" dirty="0">
                <a:solidFill>
                  <a:schemeClr val="dk1"/>
                </a:solidFill>
              </a:rPr>
              <a:t>Storing Final Result into S3 Bucket: </a:t>
            </a:r>
            <a:r>
              <a:rPr lang="en" sz="1600" dirty="0">
                <a:solidFill>
                  <a:schemeClr val="dk1"/>
                </a:solidFill>
              </a:rPr>
              <a:t>Saved the final cluster results to S3 bucket for visualization and shared the report for further analysis.</a:t>
            </a:r>
            <a:endParaRPr sz="1600" b="1" dirty="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Uniqueness of our project:</a:t>
            </a:r>
            <a:endParaRPr/>
          </a:p>
        </p:txBody>
      </p:sp>
      <p:sp>
        <p:nvSpPr>
          <p:cNvPr id="547" name="Google Shape;547;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Dual Clustering model comparison in Pyspark to explore hard vs soft clustering in customer segmentation using K-Means and Gaussian Mixture Models (GMM).</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Interpretability through Percentile-Based naming using statistical measures like percentiles, min, max, and averages unlike generic cluster labelling.</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Overcoming limitations of Spark MLlib such as lack of inbuilt AIC/BIC metric for GMM.</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Integrated evaluation across these 2 models despite different evaluation metrics using approximate silhouette score.</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Scalable implementation with S3 integration which is suitable for real-time production use in big data environments.</a:t>
            </a:r>
            <a:endParaRPr sz="1600" dirty="0">
              <a:solidFill>
                <a:schemeClr val="dk1"/>
              </a:solidFill>
            </a:endParaRPr>
          </a:p>
          <a:p>
            <a:pPr marL="0" lvl="0" indent="0" algn="l" rtl="0">
              <a:spcBef>
                <a:spcPts val="1200"/>
              </a:spcBef>
              <a:spcAft>
                <a:spcPts val="0"/>
              </a:spcAft>
              <a:buNone/>
            </a:pPr>
            <a:endParaRPr sz="16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 Visualization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2"/>
          <p:cNvSpPr txBox="1">
            <a:spLocks noGrp="1"/>
          </p:cNvSpPr>
          <p:nvPr>
            <p:ph type="body" idx="1"/>
          </p:nvPr>
        </p:nvSpPr>
        <p:spPr>
          <a:xfrm>
            <a:off x="227550" y="121700"/>
            <a:ext cx="8604900" cy="444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rPr>
              <a:t>Cluster Visualization of K-Means</a:t>
            </a:r>
            <a:endParaRPr b="1">
              <a:solidFill>
                <a:schemeClr val="dk1"/>
              </a:solidFill>
            </a:endParaRPr>
          </a:p>
        </p:txBody>
      </p:sp>
      <p:pic>
        <p:nvPicPr>
          <p:cNvPr id="602" name="Google Shape;602;p92"/>
          <p:cNvPicPr preferRelativeResize="0"/>
          <p:nvPr/>
        </p:nvPicPr>
        <p:blipFill>
          <a:blip r:embed="rId3">
            <a:alphaModFix/>
          </a:blip>
          <a:stretch>
            <a:fillRect/>
          </a:stretch>
        </p:blipFill>
        <p:spPr>
          <a:xfrm>
            <a:off x="934313" y="549175"/>
            <a:ext cx="7191374" cy="40451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 sz="2500" b="1"/>
              <a:t>Cluster Visualization of K-Means</a:t>
            </a:r>
            <a:endParaRPr sz="2500"/>
          </a:p>
        </p:txBody>
      </p:sp>
      <p:sp>
        <p:nvSpPr>
          <p:cNvPr id="609" name="Google Shape;609;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a:solidFill>
                  <a:schemeClr val="dk1"/>
                </a:solidFill>
              </a:rPr>
              <a:t>K-Means Clustering Visualization was performed with help of PCA(Principal Component Analysis) for better understanding</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With the help of PCA the high dimensional data was reduced for visualizations, it also preserves variance so that important patterns will be retained. In simple words complex dataset can be visualized in a easy way.</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The left plot is the unlabeled data and the right plot is after K-Means Clustering</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Helps in understanding that clustering has grouped similar customers.</a:t>
            </a:r>
            <a:endParaRPr sz="16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4"/>
          <p:cNvSpPr txBox="1">
            <a:spLocks noGrp="1"/>
          </p:cNvSpPr>
          <p:nvPr>
            <p:ph type="body" idx="1"/>
          </p:nvPr>
        </p:nvSpPr>
        <p:spPr>
          <a:xfrm>
            <a:off x="306925" y="169325"/>
            <a:ext cx="8525400" cy="4570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rPr>
              <a:t>Cluster Visualization of GMM (Gaussian Mixture Model)</a:t>
            </a:r>
            <a:endParaRPr b="1">
              <a:solidFill>
                <a:schemeClr val="dk1"/>
              </a:solidFill>
            </a:endParaRPr>
          </a:p>
        </p:txBody>
      </p:sp>
      <p:pic>
        <p:nvPicPr>
          <p:cNvPr id="617" name="Google Shape;617;p94"/>
          <p:cNvPicPr preferRelativeResize="0"/>
          <p:nvPr/>
        </p:nvPicPr>
        <p:blipFill>
          <a:blip r:embed="rId3">
            <a:alphaModFix/>
          </a:blip>
          <a:stretch>
            <a:fillRect/>
          </a:stretch>
        </p:blipFill>
        <p:spPr>
          <a:xfrm>
            <a:off x="1101087" y="620700"/>
            <a:ext cx="6937075" cy="39020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2500" b="1"/>
              <a:t>Cluster Visualization of GMM</a:t>
            </a:r>
            <a:endParaRPr sz="2500"/>
          </a:p>
        </p:txBody>
      </p:sp>
      <p:sp>
        <p:nvSpPr>
          <p:cNvPr id="623" name="Google Shape;623;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a:solidFill>
                  <a:schemeClr val="dk1"/>
                </a:solidFill>
              </a:rPr>
              <a:t>GMM Clustering Visualization was also performed with help of PCA(Principal Component Analysis) for better understanding</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With the help of PCA the high dimensional data was reduced for visualizations, it also preserves variance so that important patterns will be retained. In simple words complex dataset can be visualized in a easy way.</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left plot is the unlabeled data and the right plot is after GMM Clustering</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Each color represents different cluster, grouping similar data.</a:t>
            </a:r>
            <a:endParaRPr sz="16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6"/>
          <p:cNvSpPr txBox="1">
            <a:spLocks noGrp="1"/>
          </p:cNvSpPr>
          <p:nvPr>
            <p:ph type="body" idx="1"/>
          </p:nvPr>
        </p:nvSpPr>
        <p:spPr>
          <a:xfrm>
            <a:off x="306925" y="169325"/>
            <a:ext cx="8525400" cy="4570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dk1"/>
                </a:solidFill>
              </a:rPr>
              <a:t>Visualizations stored back to S3 as png</a:t>
            </a:r>
            <a:endParaRPr b="1">
              <a:solidFill>
                <a:schemeClr val="dk1"/>
              </a:solidFill>
            </a:endParaRPr>
          </a:p>
        </p:txBody>
      </p:sp>
      <p:pic>
        <p:nvPicPr>
          <p:cNvPr id="631" name="Google Shape;631;p96"/>
          <p:cNvPicPr preferRelativeResize="0"/>
          <p:nvPr/>
        </p:nvPicPr>
        <p:blipFill>
          <a:blip r:embed="rId3">
            <a:alphaModFix/>
          </a:blip>
          <a:stretch>
            <a:fillRect/>
          </a:stretch>
        </p:blipFill>
        <p:spPr>
          <a:xfrm>
            <a:off x="1103450" y="765131"/>
            <a:ext cx="6937099" cy="390211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1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References &amp;</a:t>
            </a:r>
            <a:endParaRPr/>
          </a:p>
          <a:p>
            <a:pPr marL="0" lvl="0" indent="0" algn="l" rtl="0">
              <a:spcBef>
                <a:spcPts val="0"/>
              </a:spcBef>
              <a:spcAft>
                <a:spcPts val="0"/>
              </a:spcAft>
              <a:buNone/>
            </a:pPr>
            <a:r>
              <a:rPr lang="en"/>
              <a:t>Bibliography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2"/>
          <p:cNvSpPr txBox="1">
            <a:spLocks noGrp="1"/>
          </p:cNvSpPr>
          <p:nvPr>
            <p:ph type="title"/>
          </p:nvPr>
        </p:nvSpPr>
        <p:spPr>
          <a:xfrm>
            <a:off x="490250" y="450150"/>
            <a:ext cx="7899600" cy="4090800"/>
          </a:xfrm>
          <a:prstGeom prst="rect">
            <a:avLst/>
          </a:prstGeom>
        </p:spPr>
        <p:txBody>
          <a:bodyPr spcFirstLastPara="1" wrap="square" lIns="91425" tIns="91425" rIns="91425" bIns="91425" anchor="t" anchorCtr="0">
            <a:noAutofit/>
          </a:bodyPr>
          <a:lstStyle/>
          <a:p>
            <a:pPr marL="457200" lvl="0" indent="-332740" algn="l" rtl="0">
              <a:lnSpc>
                <a:spcPct val="115000"/>
              </a:lnSpc>
              <a:spcBef>
                <a:spcPts val="1200"/>
              </a:spcBef>
              <a:spcAft>
                <a:spcPts val="0"/>
              </a:spcAft>
              <a:buSzPts val="1640"/>
              <a:buChar char="●"/>
            </a:pPr>
            <a:r>
              <a:rPr lang="en" sz="1640" b="1" dirty="0"/>
              <a:t>AWS Documentation</a:t>
            </a:r>
            <a:r>
              <a:rPr lang="en" sz="1640" dirty="0"/>
              <a:t> – Amazon Web Services. (n.d.). </a:t>
            </a:r>
            <a:r>
              <a:rPr lang="en" sz="1640" i="1" dirty="0"/>
              <a:t>Amazon S3 and EMR User Guide.</a:t>
            </a:r>
            <a:r>
              <a:rPr lang="en" sz="1640" dirty="0"/>
              <a:t> Retrieved from</a:t>
            </a:r>
            <a:r>
              <a:rPr lang="en" sz="1640" dirty="0">
                <a:uFill>
                  <a:noFill/>
                </a:uFill>
                <a:hlinkClick r:id="rId3"/>
              </a:rPr>
              <a:t> </a:t>
            </a:r>
            <a:r>
              <a:rPr lang="en" sz="1640" u="sng" dirty="0">
                <a:solidFill>
                  <a:schemeClr val="accent5"/>
                </a:solidFill>
                <a:hlinkClick r:id="rId4">
                  <a:extLst>
                    <a:ext uri="{A12FA001-AC4F-418D-AE19-62706E023703}">
                      <ahyp:hlinkClr xmlns:ahyp="http://schemas.microsoft.com/office/drawing/2018/hyperlinkcolor" val="tx"/>
                    </a:ext>
                  </a:extLst>
                </a:hlinkClick>
              </a:rPr>
              <a:t>https://docs.aws.amazon.com</a:t>
            </a:r>
            <a:endParaRPr sz="1640" b="1" dirty="0"/>
          </a:p>
          <a:p>
            <a:pPr marL="457200" lvl="0" indent="-332740" algn="l" rtl="0">
              <a:lnSpc>
                <a:spcPct val="115000"/>
              </a:lnSpc>
              <a:spcBef>
                <a:spcPts val="0"/>
              </a:spcBef>
              <a:spcAft>
                <a:spcPts val="0"/>
              </a:spcAft>
              <a:buSzPts val="1640"/>
              <a:buChar char="●"/>
            </a:pPr>
            <a:r>
              <a:rPr lang="en" sz="1640" b="1" dirty="0"/>
              <a:t>GeeksforGeeks</a:t>
            </a:r>
            <a:r>
              <a:rPr lang="en" sz="1640" dirty="0"/>
              <a:t> – (n.d.). </a:t>
            </a:r>
            <a:r>
              <a:rPr lang="en" sz="1640" i="1" dirty="0"/>
              <a:t>Data Cleaning and Preprocessing Techniques in Python.</a:t>
            </a:r>
            <a:r>
              <a:rPr lang="en" sz="1640" dirty="0"/>
              <a:t> Retrieved from</a:t>
            </a:r>
            <a:r>
              <a:rPr lang="en" sz="1640" dirty="0">
                <a:uFill>
                  <a:noFill/>
                </a:uFill>
                <a:hlinkClick r:id="rId5"/>
              </a:rPr>
              <a:t> </a:t>
            </a:r>
            <a:r>
              <a:rPr lang="en" sz="1640" u="sng" dirty="0">
                <a:solidFill>
                  <a:schemeClr val="accent5"/>
                </a:solidFill>
                <a:hlinkClick r:id="rId6">
                  <a:extLst>
                    <a:ext uri="{A12FA001-AC4F-418D-AE19-62706E023703}">
                      <ahyp:hlinkClr xmlns:ahyp="http://schemas.microsoft.com/office/drawing/2018/hyperlinkcolor" val="tx"/>
                    </a:ext>
                  </a:extLst>
                </a:hlinkClick>
              </a:rPr>
              <a:t>https://www.geeksforgeeks.org</a:t>
            </a:r>
            <a:endParaRPr sz="1640" b="1" dirty="0"/>
          </a:p>
          <a:p>
            <a:pPr marL="457200" lvl="0" indent="-332740" algn="l" rtl="0">
              <a:lnSpc>
                <a:spcPct val="115000"/>
              </a:lnSpc>
              <a:spcBef>
                <a:spcPts val="0"/>
              </a:spcBef>
              <a:spcAft>
                <a:spcPts val="0"/>
              </a:spcAft>
              <a:buSzPts val="1640"/>
              <a:buChar char="●"/>
            </a:pPr>
            <a:r>
              <a:rPr lang="en" sz="1640" b="1" dirty="0"/>
              <a:t>YouTube Tutorials</a:t>
            </a:r>
            <a:r>
              <a:rPr lang="en" sz="1640" dirty="0"/>
              <a:t> – Various content creators. (n.d.). </a:t>
            </a:r>
            <a:r>
              <a:rPr lang="en" sz="1640" i="1" dirty="0"/>
              <a:t>Step-by-Step Guides on AWS EMR, HiveQL, and Data Processing.</a:t>
            </a:r>
            <a:endParaRPr sz="1640" dirty="0"/>
          </a:p>
          <a:p>
            <a:pPr marL="457200" lvl="0" indent="-332740" algn="l" rtl="0">
              <a:lnSpc>
                <a:spcPct val="115000"/>
              </a:lnSpc>
              <a:spcBef>
                <a:spcPts val="0"/>
              </a:spcBef>
              <a:spcAft>
                <a:spcPts val="0"/>
              </a:spcAft>
              <a:buSzPts val="1640"/>
              <a:buChar char="●"/>
            </a:pPr>
            <a:r>
              <a:rPr lang="en" sz="1640" b="1" dirty="0"/>
              <a:t>HiveQL Documentation</a:t>
            </a:r>
            <a:r>
              <a:rPr lang="en" sz="1640" dirty="0"/>
              <a:t> – Apache Software Foundation. (n.d.). </a:t>
            </a:r>
            <a:r>
              <a:rPr lang="en" sz="1640" i="1" dirty="0"/>
              <a:t>Hive Query Language Reference.</a:t>
            </a:r>
            <a:r>
              <a:rPr lang="en" sz="1640" dirty="0"/>
              <a:t> Retrieved from</a:t>
            </a:r>
            <a:r>
              <a:rPr lang="en" sz="1640" dirty="0">
                <a:uFill>
                  <a:noFill/>
                </a:uFill>
                <a:hlinkClick r:id="rId7"/>
              </a:rPr>
              <a:t> </a:t>
            </a:r>
            <a:r>
              <a:rPr lang="en" sz="1640" u="sng" dirty="0">
                <a:solidFill>
                  <a:schemeClr val="accent5"/>
                </a:solidFill>
                <a:hlinkClick r:id="rId7">
                  <a:extLst>
                    <a:ext uri="{A12FA001-AC4F-418D-AE19-62706E023703}">
                      <ahyp:hlinkClr xmlns:ahyp="http://schemas.microsoft.com/office/drawing/2018/hyperlinkcolor" val="tx"/>
                    </a:ext>
                  </a:extLst>
                </a:hlinkClick>
              </a:rPr>
              <a:t>https://cwiki.apache.org/confluence/display/Hive/LanguageManual</a:t>
            </a:r>
            <a:endParaRPr sz="1640" b="1" dirty="0"/>
          </a:p>
          <a:p>
            <a:pPr marL="457200" lvl="0" indent="-332740" algn="l" rtl="0">
              <a:lnSpc>
                <a:spcPct val="115000"/>
              </a:lnSpc>
              <a:spcBef>
                <a:spcPts val="0"/>
              </a:spcBef>
              <a:spcAft>
                <a:spcPts val="0"/>
              </a:spcAft>
              <a:buSzPts val="1640"/>
              <a:buChar char="●"/>
            </a:pPr>
            <a:r>
              <a:rPr lang="en" sz="1640" b="1" dirty="0"/>
              <a:t>Course Materials &amp; Lecture Notes</a:t>
            </a:r>
            <a:r>
              <a:rPr lang="en" sz="1640" dirty="0"/>
              <a:t> – University Course CSCE 5300 Big Data and Data Science</a:t>
            </a:r>
            <a:endParaRPr sz="164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Workflow Diagram</a:t>
            </a:r>
            <a:endParaRPr/>
          </a:p>
        </p:txBody>
      </p:sp>
      <p:sp>
        <p:nvSpPr>
          <p:cNvPr id="103" name="Google Shape;10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p:txBody>
      </p:sp>
      <p:pic>
        <p:nvPicPr>
          <p:cNvPr id="104" name="Google Shape;104;p21"/>
          <p:cNvPicPr preferRelativeResize="0"/>
          <p:nvPr/>
        </p:nvPicPr>
        <p:blipFill>
          <a:blip r:embed="rId3">
            <a:alphaModFix/>
          </a:blip>
          <a:stretch>
            <a:fillRect/>
          </a:stretch>
        </p:blipFill>
        <p:spPr>
          <a:xfrm>
            <a:off x="384852" y="1007762"/>
            <a:ext cx="8520602" cy="31279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3"/>
          <p:cNvSpPr txBox="1">
            <a:spLocks noGrp="1"/>
          </p:cNvSpPr>
          <p:nvPr>
            <p:ph type="title"/>
          </p:nvPr>
        </p:nvSpPr>
        <p:spPr>
          <a:xfrm>
            <a:off x="490250" y="450150"/>
            <a:ext cx="7899600" cy="40908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 sz="1600" dirty="0"/>
              <a:t>MLlib Clustering documentation: </a:t>
            </a:r>
            <a:r>
              <a:rPr lang="en" sz="1600" u="sng" dirty="0">
                <a:solidFill>
                  <a:schemeClr val="hlink"/>
                </a:solidFill>
                <a:hlinkClick r:id="rId3"/>
              </a:rPr>
              <a:t>https://spark.apache.org/docs/latest/mllib-clustering.html</a:t>
            </a:r>
            <a:endParaRPr sz="1600" dirty="0"/>
          </a:p>
          <a:p>
            <a:pPr marL="457200" lvl="0" indent="-330200" algn="l" rtl="0">
              <a:lnSpc>
                <a:spcPct val="115000"/>
              </a:lnSpc>
              <a:spcBef>
                <a:spcPts val="0"/>
              </a:spcBef>
              <a:spcAft>
                <a:spcPts val="0"/>
              </a:spcAft>
              <a:buSzPts val="1600"/>
              <a:buChar char="●"/>
            </a:pPr>
            <a:r>
              <a:rPr lang="en" sz="1600" dirty="0"/>
              <a:t>Spark Documentation: </a:t>
            </a:r>
            <a:r>
              <a:rPr lang="en" sz="1600" u="sng" dirty="0">
                <a:solidFill>
                  <a:schemeClr val="hlink"/>
                </a:solidFill>
                <a:hlinkClick r:id="rId4"/>
              </a:rPr>
              <a:t>https://spark.apache.org/docs/latest/sql-programming-guide.html</a:t>
            </a:r>
            <a:endParaRPr sz="1600" dirty="0"/>
          </a:p>
          <a:p>
            <a:pPr marL="457200" lvl="0" indent="-330200" algn="l" rtl="0">
              <a:lnSpc>
                <a:spcPct val="115000"/>
              </a:lnSpc>
              <a:spcBef>
                <a:spcPts val="0"/>
              </a:spcBef>
              <a:spcAft>
                <a:spcPts val="0"/>
              </a:spcAft>
              <a:buSzPts val="1600"/>
              <a:buChar char="●"/>
            </a:pPr>
            <a:r>
              <a:rPr lang="en" sz="1600" dirty="0"/>
              <a:t>Used ChatGPT, Google Search engine, few github codes and repositories at various stages throughout the project.</a:t>
            </a: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Explanation of Workflow Diagram</a:t>
            </a:r>
            <a:endParaRPr/>
          </a:p>
        </p:txBody>
      </p:sp>
      <p:sp>
        <p:nvSpPr>
          <p:cNvPr id="110" name="Google Shape;110;p22"/>
          <p:cNvSpPr txBox="1">
            <a:spLocks noGrp="1"/>
          </p:cNvSpPr>
          <p:nvPr>
            <p:ph type="body" idx="1"/>
          </p:nvPr>
        </p:nvSpPr>
        <p:spPr>
          <a:xfrm>
            <a:off x="311700" y="1553484"/>
            <a:ext cx="8520600" cy="3139291"/>
          </a:xfrm>
          <a:prstGeom prst="rect">
            <a:avLst/>
          </a:prstGeom>
        </p:spPr>
        <p:txBody>
          <a:bodyPr spcFirstLastPara="1" wrap="square" lIns="91425" tIns="91425" rIns="91425" bIns="91425" anchor="b" anchorCtr="0">
            <a:spAutoFit/>
          </a:bodyPr>
          <a:lstStyle/>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Finding the Dataset: </a:t>
            </a:r>
            <a:r>
              <a:rPr lang="en" sz="1600" dirty="0">
                <a:solidFill>
                  <a:schemeClr val="dk1"/>
                </a:solidFill>
              </a:rPr>
              <a:t>Explored Kaggle datasets to get the dataset for this project.</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Data Storage:</a:t>
            </a:r>
            <a:r>
              <a:rPr lang="en" sz="1600" dirty="0">
                <a:solidFill>
                  <a:schemeClr val="dk1"/>
                </a:solidFill>
              </a:rPr>
              <a:t> AWS S3 Bucket used for storing the raw dataset.</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Cluster Setup:</a:t>
            </a:r>
            <a:r>
              <a:rPr lang="en" sz="1600" dirty="0">
                <a:solidFill>
                  <a:schemeClr val="dk1"/>
                </a:solidFill>
              </a:rPr>
              <a:t> AWS EMR Cluster configured to run Hadoop/Hive is launched.</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Data Cleaning &amp; Transformation:</a:t>
            </a:r>
            <a:r>
              <a:rPr lang="en" sz="1600" dirty="0">
                <a:solidFill>
                  <a:schemeClr val="dk1"/>
                </a:solidFill>
              </a:rPr>
              <a:t> HiveQL used for cleaning and transforming the dataset.</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Saving Preprocessed Data:</a:t>
            </a:r>
            <a:r>
              <a:rPr lang="en" sz="1600" dirty="0">
                <a:solidFill>
                  <a:schemeClr val="dk1"/>
                </a:solidFill>
              </a:rPr>
              <a:t> Preprocessed Data is saved to output folder in the S3 Bucket. </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Cluster Setup:</a:t>
            </a:r>
            <a:r>
              <a:rPr lang="en" sz="1600" dirty="0">
                <a:solidFill>
                  <a:schemeClr val="dk1"/>
                </a:solidFill>
              </a:rPr>
              <a:t> AWS EMR Cluster configured to run Spark is launched.</a:t>
            </a:r>
            <a:endParaRPr sz="1600" dirty="0">
              <a:solidFill>
                <a:schemeClr val="dk1"/>
              </a:solidFill>
            </a:endParaRPr>
          </a:p>
          <a:p>
            <a:pPr marL="457200" lvl="0" indent="-330200" algn="l" rtl="0">
              <a:lnSpc>
                <a:spcPct val="100000"/>
              </a:lnSpc>
              <a:spcBef>
                <a:spcPts val="0"/>
              </a:spcBef>
              <a:spcAft>
                <a:spcPts val="0"/>
              </a:spcAft>
              <a:buClr>
                <a:schemeClr val="dk1"/>
              </a:buClr>
              <a:buSzPts val="1600"/>
              <a:buFont typeface="DM Sans"/>
              <a:buChar char="●"/>
            </a:pPr>
            <a:r>
              <a:rPr lang="en" sz="1600" b="1" dirty="0">
                <a:solidFill>
                  <a:schemeClr val="dk1"/>
                </a:solidFill>
              </a:rPr>
              <a:t>EDA &amp; RFM:</a:t>
            </a:r>
            <a:r>
              <a:rPr lang="en" sz="1600" dirty="0">
                <a:solidFill>
                  <a:schemeClr val="dk1"/>
                </a:solidFill>
              </a:rPr>
              <a:t> Using Pyspark’s dataframes performed detailed data analytics and computed R, F and M metrics.</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Saving RFM Metrics:</a:t>
            </a:r>
            <a:r>
              <a:rPr lang="en" sz="1600" dirty="0">
                <a:solidFill>
                  <a:schemeClr val="dk1"/>
                </a:solidFill>
              </a:rPr>
              <a:t> Computed RFM values are saved in a csv file in a S3 Bucket.</a:t>
            </a: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b="1" dirty="0">
                <a:solidFill>
                  <a:schemeClr val="dk1"/>
                </a:solidFill>
              </a:rPr>
              <a:t>Spark MLlib: </a:t>
            </a:r>
            <a:r>
              <a:rPr lang="en" sz="1600" dirty="0">
                <a:solidFill>
                  <a:schemeClr val="dk1"/>
                </a:solidFill>
              </a:rPr>
              <a:t>Apache Spark’s Machine Learning library.</a:t>
            </a:r>
            <a:endParaRPr sz="1600"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40</TotalTime>
  <Words>3663</Words>
  <Application>Microsoft Office PowerPoint</Application>
  <PresentationFormat>On-screen Show (16:9)</PresentationFormat>
  <Paragraphs>327</Paragraphs>
  <Slides>80</Slides>
  <Notes>80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Nunito Light</vt:lpstr>
      <vt:lpstr>DM Sans</vt:lpstr>
      <vt:lpstr>Arial</vt:lpstr>
      <vt:lpstr>Simple Light</vt:lpstr>
      <vt:lpstr>Project On Big Data and Data Science</vt:lpstr>
      <vt:lpstr>  Introduction       </vt:lpstr>
      <vt:lpstr>Motivation</vt:lpstr>
      <vt:lpstr>Significance</vt:lpstr>
      <vt:lpstr>Objectives</vt:lpstr>
      <vt:lpstr>Features</vt:lpstr>
      <vt:lpstr>Model</vt:lpstr>
      <vt:lpstr>Workflow Diagram</vt:lpstr>
      <vt:lpstr>Explanation of Workflow Diagram</vt:lpstr>
      <vt:lpstr>Explanation of Workflow Diagram</vt:lpstr>
      <vt:lpstr>Architecture Diagram</vt:lpstr>
      <vt:lpstr>Explanation of Architecture Diagram</vt:lpstr>
      <vt:lpstr>Explanation of Architecture Diagram</vt:lpstr>
      <vt:lpstr>Dataset</vt:lpstr>
      <vt:lpstr>Overview</vt:lpstr>
      <vt:lpstr>Feature Design &amp; Diagram</vt:lpstr>
      <vt:lpstr>Data Types </vt:lpstr>
      <vt:lpstr>Image of the Raw Dataset</vt:lpstr>
      <vt:lpstr>Analysis of Data</vt:lpstr>
      <vt:lpstr>Data Preprocessing Steps </vt:lpstr>
      <vt:lpstr>Graph Model for Tools</vt:lpstr>
      <vt:lpstr>Query Implementation For Preprocessing</vt:lpstr>
      <vt:lpstr>PowerPoint Presentation</vt:lpstr>
      <vt:lpstr>Query Implementation for Analysis</vt:lpstr>
      <vt:lpstr>Query Implementation for Analysis</vt:lpstr>
      <vt:lpstr>Query Implementation for Analysis</vt:lpstr>
      <vt:lpstr>Query Implementation for Analysis</vt:lpstr>
      <vt:lpstr>Implementation</vt:lpstr>
      <vt:lpstr>Integration Of Frameworks and Tools</vt:lpstr>
      <vt:lpstr>Implementation of Each Component</vt:lpstr>
      <vt:lpstr>Pros &amp; Cons of Integration</vt:lpstr>
      <vt:lpstr>Results</vt:lpstr>
      <vt:lpstr>Data Preprocessing</vt:lpstr>
      <vt:lpstr>PowerPoint Presentation</vt:lpstr>
      <vt:lpstr>PowerPoint Presentation</vt:lpstr>
      <vt:lpstr>PowerPoint Presentation</vt:lpstr>
      <vt:lpstr>PowerPoint Presentation</vt:lpstr>
      <vt:lpstr>Removing Duplicate Records</vt:lpstr>
      <vt:lpstr>Normalizing Unit Price and Quantity</vt:lpstr>
      <vt:lpstr>Scaling</vt:lpstr>
      <vt:lpstr>PowerPoint Presentation</vt:lpstr>
      <vt:lpstr>PowerPoint Presentation</vt:lpstr>
      <vt:lpstr>Explanation of Data Preprocessing Results </vt:lpstr>
      <vt:lpstr>Data Analysis</vt:lpstr>
      <vt:lpstr>Count of Customers per Country</vt:lpstr>
      <vt:lpstr>Top Customers by Revenue</vt:lpstr>
      <vt:lpstr>Monthly Revenue Trend</vt:lpstr>
      <vt:lpstr>Top 10 Revenue-Generating Products Per Country</vt:lpstr>
      <vt:lpstr>Average Quantity Purchased Per Product Per Customer</vt:lpstr>
      <vt:lpstr>Max and Min Revenue Per Product</vt:lpstr>
      <vt:lpstr>Customer Purchase Behavior: Avg Revenue, Quantity, &amp; Invoices</vt:lpstr>
      <vt:lpstr>Calculate Recency</vt:lpstr>
      <vt:lpstr>Calculate Frequency</vt:lpstr>
      <vt:lpstr>Calculate Monetary</vt:lpstr>
      <vt:lpstr>Merging all the metrics into one Dataframe</vt:lpstr>
      <vt:lpstr>Saving the dataframe as a csv file in S3 bucket</vt:lpstr>
      <vt:lpstr>Output folder of S3 bucket</vt:lpstr>
      <vt:lpstr>Explanation of Data Analysis Results</vt:lpstr>
      <vt:lpstr>Machine Learning</vt:lpstr>
      <vt:lpstr>RFM Percentile Thresholds:</vt:lpstr>
      <vt:lpstr>K-Means Clustering:</vt:lpstr>
      <vt:lpstr>Statistics and Evaluation of K-Means:</vt:lpstr>
      <vt:lpstr>Cluster Interpretation using K-Means:</vt:lpstr>
      <vt:lpstr>Gaussian Mixture Model Clustering:</vt:lpstr>
      <vt:lpstr>Statistics and Evaluation of GMM:</vt:lpstr>
      <vt:lpstr>Cluster Interpretation using GMM: </vt:lpstr>
      <vt:lpstr>Displaying Cluster Results of K-Means and GMM:</vt:lpstr>
      <vt:lpstr>Storing Final Result into S3 Bucket:</vt:lpstr>
      <vt:lpstr>Final Data in S3:</vt:lpstr>
      <vt:lpstr>Explanation of Clustering results using ML Models</vt:lpstr>
      <vt:lpstr>Uniqueness of our project:</vt:lpstr>
      <vt:lpstr>Data Visualization</vt:lpstr>
      <vt:lpstr>PowerPoint Presentation</vt:lpstr>
      <vt:lpstr>Cluster Visualization of K-Means</vt:lpstr>
      <vt:lpstr>PowerPoint Presentation</vt:lpstr>
      <vt:lpstr>Cluster Visualization of GMM</vt:lpstr>
      <vt:lpstr>PowerPoint Presentation</vt:lpstr>
      <vt:lpstr>References &amp; Bibliography</vt:lpstr>
      <vt:lpstr>AWS Documentation – Amazon Web Services. (n.d.). Amazon S3 and EMR User Guide. Retrieved from https://docs.aws.amazon.com GeeksforGeeks – (n.d.). Data Cleaning and Preprocessing Techniques in Python. Retrieved from https://www.geeksforgeeks.org YouTube Tutorials – Various content creators. (n.d.). Step-by-Step Guides on AWS EMR, HiveQL, and Data Processing. HiveQL Documentation – Apache Software Foundation. (n.d.). Hive Query Language Reference. Retrieved from https://cwiki.apache.org/confluence/display/Hive/LanguageManual Course Materials &amp; Lecture Notes – University Course CSCE 5300 Big Data and Data Science</vt:lpstr>
      <vt:lpstr>MLlib Clustering documentation: https://spark.apache.org/docs/latest/mllib-clustering.html Spark Documentation: https://spark.apache.org/docs/latest/sql-programming-guide.html Used ChatGPT, Google Search engine, few github codes and repositories at various stages throughout the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Dasari Govindappa, Hari Priya</cp:lastModifiedBy>
  <cp:revision>2</cp:revision>
  <dcterms:modified xsi:type="dcterms:W3CDTF">2025-07-21T23:39:37Z</dcterms:modified>
</cp:coreProperties>
</file>